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01" r:id="rId2"/>
    <p:sldId id="307" r:id="rId3"/>
    <p:sldId id="329" r:id="rId4"/>
    <p:sldId id="312" r:id="rId5"/>
    <p:sldId id="2504" r:id="rId6"/>
    <p:sldId id="313" r:id="rId7"/>
    <p:sldId id="318" r:id="rId8"/>
    <p:sldId id="319" r:id="rId9"/>
    <p:sldId id="331" r:id="rId10"/>
    <p:sldId id="304" r:id="rId11"/>
    <p:sldId id="321" r:id="rId12"/>
    <p:sldId id="322" r:id="rId13"/>
    <p:sldId id="317" r:id="rId14"/>
    <p:sldId id="323" r:id="rId15"/>
    <p:sldId id="324" r:id="rId16"/>
    <p:sldId id="325" r:id="rId17"/>
    <p:sldId id="2503" r:id="rId18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íctor Soto Lagos" initials="VSL" lastIdx="1" clrIdx="0">
    <p:extLst>
      <p:ext uri="{19B8F6BF-5375-455C-9EA6-DF929625EA0E}">
        <p15:presenceInfo xmlns:p15="http://schemas.microsoft.com/office/powerpoint/2012/main" userId="bbbab9a403cce8e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11AE"/>
    <a:srgbClr val="16ECF7"/>
    <a:srgbClr val="4D4D4D"/>
    <a:srgbClr val="514593"/>
    <a:srgbClr val="FDC600"/>
    <a:srgbClr val="FFDE00"/>
    <a:srgbClr val="2F74FF"/>
    <a:srgbClr val="4472C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67" autoAdjust="0"/>
    <p:restoredTop sz="94660"/>
  </p:normalViewPr>
  <p:slideViewPr>
    <p:cSldViewPr snapToGrid="0">
      <p:cViewPr varScale="1">
        <p:scale>
          <a:sx n="91" d="100"/>
          <a:sy n="91" d="100"/>
        </p:scale>
        <p:origin x="21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1-21T19:20:21.320" idx="1">
    <p:pos x="7678" y="1046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CB2987-1E59-415E-BBAF-37E029EEC1A1}" type="datetimeFigureOut">
              <a:rPr lang="es-CL" smtClean="0"/>
              <a:t>13-01-2023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65B26C-F146-4382-8D9F-7CC9C1FA1F0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36685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8B34ED-4CDD-41C9-90F7-D768D5559A6F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6749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Marcador de imagen de diapositiva 1">
            <a:extLst>
              <a:ext uri="{FF2B5EF4-FFF2-40B4-BE49-F238E27FC236}">
                <a16:creationId xmlns:a16="http://schemas.microsoft.com/office/drawing/2014/main" id="{780C1E5F-CE34-504B-AF81-511BFD2139C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Marcador de notas 2">
            <a:extLst>
              <a:ext uri="{FF2B5EF4-FFF2-40B4-BE49-F238E27FC236}">
                <a16:creationId xmlns:a16="http://schemas.microsoft.com/office/drawing/2014/main" id="{D558A7CE-B3CC-7F40-9AFD-37B9E6A1AF2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_tradnl" altLang="es-CL">
              <a:ea typeface="ＭＳ Ｐゴシック" panose="020B0600070205080204" pitchFamily="34" charset="-128"/>
            </a:endParaRPr>
          </a:p>
        </p:txBody>
      </p:sp>
      <p:sp>
        <p:nvSpPr>
          <p:cNvPr id="31747" name="Marcador de número de diapositiva 3">
            <a:extLst>
              <a:ext uri="{FF2B5EF4-FFF2-40B4-BE49-F238E27FC236}">
                <a16:creationId xmlns:a16="http://schemas.microsoft.com/office/drawing/2014/main" id="{D310B2D5-3436-1B4C-B1EC-74D2A09DC4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894013" indent="-608013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351213" indent="-608013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808413" indent="-608013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4265613" indent="-608013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80BD63C4-9D5C-7A42-BD23-544F12CF4A77}" type="slidenum">
              <a:rPr lang="es-ES_tradnl" altLang="es-CL" sz="1200" smtClean="0"/>
              <a:pPr/>
              <a:t>12</a:t>
            </a:fld>
            <a:endParaRPr lang="es-ES_tradnl" altLang="es-CL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8B34ED-4CDD-41C9-90F7-D768D5559A6F}" type="slidenum">
              <a:rPr lang="es-ES" smtClean="0"/>
              <a:t>17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77920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68A794-31AC-4410-ACDE-49F69DA179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057B9D3-4733-4ADF-BC66-CDFF7709B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2E6F33F-7569-40B9-A47F-8BFD9B7FB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3FD4F-2D9D-4193-A364-F0FC22AC553C}" type="datetimeFigureOut">
              <a:rPr lang="es-CL" smtClean="0"/>
              <a:t>13-01-2023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A5595CE-FF94-472E-816C-E7F97C950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CE72D9A-77D4-47A5-A444-CE74F1802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8E951-3E28-4FA2-B55B-BBE43E2FB66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03001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297701-F200-44E5-955B-3EADBC889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23177DC-8CC8-47CA-A136-409D9FC434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481C59-9CFA-44CE-8571-7261DDEEF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3FD4F-2D9D-4193-A364-F0FC22AC553C}" type="datetimeFigureOut">
              <a:rPr lang="es-CL" smtClean="0"/>
              <a:t>13-01-2023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C25852C-E8AF-44A8-863F-5755A25DD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ED0D43-1856-43A4-8019-0EED392D5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8E951-3E28-4FA2-B55B-BBE43E2FB66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84733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17EC899-B3F6-4584-8115-1591671BD3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A1CBE23-D86B-4EAA-9576-5B4CA6948B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E34617F-C719-454F-B055-FBD0442F5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3FD4F-2D9D-4193-A364-F0FC22AC553C}" type="datetimeFigureOut">
              <a:rPr lang="es-CL" smtClean="0"/>
              <a:t>13-01-2023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044883-5D73-46F0-BB73-E2F5B11D8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FB7660-F59E-4E5C-B68D-9F074164D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8E951-3E28-4FA2-B55B-BBE43E2FB66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82128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E635FD8-712D-4EE2-A5B6-3DD8DE9C25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01219AD9-34B1-4C27-8648-E7D7C69C07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2365" y="3013675"/>
            <a:ext cx="10787270" cy="830649"/>
          </a:xfrm>
        </p:spPr>
        <p:txBody>
          <a:bodyPr rtlCol="0" anchor="ctr"/>
          <a:lstStyle>
            <a:lvl1pPr algn="ctr">
              <a:defRPr sz="6000" spc="3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HAGA CLIC PARA MODIFICAR EL TÍTULO DEL PATRÓN</a:t>
            </a:r>
          </a:p>
        </p:txBody>
      </p:sp>
      <p:sp>
        <p:nvSpPr>
          <p:cNvPr id="5" name="Marcador de texto 2">
            <a:extLst>
              <a:ext uri="{FF2B5EF4-FFF2-40B4-BE49-F238E27FC236}">
                <a16:creationId xmlns:a16="http://schemas.microsoft.com/office/drawing/2014/main" id="{40849B93-E2CE-4654-9EC7-7DFA141A55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470275" y="3890624"/>
            <a:ext cx="5251450" cy="365125"/>
          </a:xfrm>
        </p:spPr>
        <p:txBody>
          <a:bodyPr rtlCol="0" anchor="ctr"/>
          <a:lstStyle>
            <a:lvl1pPr marL="0" indent="0" algn="ctr">
              <a:lnSpc>
                <a:spcPct val="100000"/>
              </a:lnSpc>
              <a:buNone/>
              <a:defRPr sz="2400" spc="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EDITAR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638540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2B2D48-0AA5-43B0-BFD1-57E23564F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1DF78EA-329E-4E3A-B0C6-643D4C3626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B62011-EE40-47AB-AA9E-B2280FB3B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3FD4F-2D9D-4193-A364-F0FC22AC553C}" type="datetimeFigureOut">
              <a:rPr lang="es-CL" smtClean="0"/>
              <a:t>13-01-2023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EF1CDB0-1681-4E2E-9890-BB6343736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685A1C-7E73-4E49-86CA-6C7BFB594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8E951-3E28-4FA2-B55B-BBE43E2FB66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82459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D541A4-C10D-4EA0-AF23-80753041F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4C41D3E-49A0-41E6-8CF2-7150A81B0A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5DA770-A07F-48C4-9421-6C204ADD6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3FD4F-2D9D-4193-A364-F0FC22AC553C}" type="datetimeFigureOut">
              <a:rPr lang="es-CL" smtClean="0"/>
              <a:t>13-01-2023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D7282D-FB21-4B27-AA55-542490752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1E1A54D-178F-4B96-905F-6637FA240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8E951-3E28-4FA2-B55B-BBE43E2FB66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20023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D8111A-EBDA-45FE-B674-6CED4DA49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6638D3B-E2DA-4986-966B-A446A7D0CC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8C81990-7239-4A6B-B8B3-9917AFB996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C5CE6FB-C29A-4304-8792-72A71C5F9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3FD4F-2D9D-4193-A364-F0FC22AC553C}" type="datetimeFigureOut">
              <a:rPr lang="es-CL" smtClean="0"/>
              <a:t>13-01-2023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8D88292-44FC-4DF7-901E-9389FBF43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211BBB8-1CC3-46D7-B873-F92EB9B9D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8E951-3E28-4FA2-B55B-BBE43E2FB66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88404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91B62A-7F83-4A8A-BBF3-E2760E4F3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1231FEA-C788-471C-9FBD-C994429C78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C51E995-276C-4A3E-8543-93B96091F0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E0C8A67-5B20-45FA-B546-1852685E2A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9F1387A-5B69-4E58-AB01-AF8CFFC74A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72ADCF2-73AD-46A9-A500-D20773D95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3FD4F-2D9D-4193-A364-F0FC22AC553C}" type="datetimeFigureOut">
              <a:rPr lang="es-CL" smtClean="0"/>
              <a:t>13-01-2023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4B7E4DA-AC5E-4EAF-BB64-FEAD60743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9D33721-F4CD-40C0-B219-D61BE8F53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8E951-3E28-4FA2-B55B-BBE43E2FB66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84049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C170AA-3730-4DFE-97C7-5EAFCFC44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75374E5-3FB4-4F21-A6A2-EEB2FA2CC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3FD4F-2D9D-4193-A364-F0FC22AC553C}" type="datetimeFigureOut">
              <a:rPr lang="es-CL" smtClean="0"/>
              <a:t>13-01-2023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C2F7298-FE80-45D5-AB64-BFBB40AE6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E4DCDF7-89B6-4CB2-9999-119359773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8E951-3E28-4FA2-B55B-BBE43E2FB66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0174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B8457D8-B3F2-4970-99F8-C295AF0A7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3FD4F-2D9D-4193-A364-F0FC22AC553C}" type="datetimeFigureOut">
              <a:rPr lang="es-CL" smtClean="0"/>
              <a:t>13-01-2023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3E5AA3B-B163-4DE6-B094-0B4CDD8D8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5663D1D-EEAD-4AA7-81FB-5A5F3228D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8E951-3E28-4FA2-B55B-BBE43E2FB66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80841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32B0CE-09BC-4FBF-B460-26C94701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8B18013-3476-4B04-98EE-C55D23FAE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6A5F9C5-C465-47EC-AE1B-F54528E677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DDC3C90-D98E-4A69-802C-197A4979B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3FD4F-2D9D-4193-A364-F0FC22AC553C}" type="datetimeFigureOut">
              <a:rPr lang="es-CL" smtClean="0"/>
              <a:t>13-01-2023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0FE9299-2239-47E7-91D9-19EE5F031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FE67C9A-2563-46A7-9D6C-E105E25E8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8E951-3E28-4FA2-B55B-BBE43E2FB66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90316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CD5C84-91BB-4ECB-B728-548B52528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90C40BB-8C71-4672-8831-3A781E50BB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5FEAE48-8611-4DBC-8C5B-8ECDDAE75C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6D8F23-456B-4485-AEC0-3A1809085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3FD4F-2D9D-4193-A364-F0FC22AC553C}" type="datetimeFigureOut">
              <a:rPr lang="es-CL" smtClean="0"/>
              <a:t>13-01-2023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E7A2A4F-C065-4E69-AE55-09A18B9D5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0EDFE5C-FD63-49CC-BD38-3A20952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8E951-3E28-4FA2-B55B-BBE43E2FB66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17130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31351F7-150D-4A32-ACD4-AD0F48DAE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D01AC9B-27B0-4941-AA79-3AA5142EA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EC31097-F847-425A-A0E3-8704F3F044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3FD4F-2D9D-4193-A364-F0FC22AC553C}" type="datetimeFigureOut">
              <a:rPr lang="es-CL" smtClean="0"/>
              <a:t>13-01-2023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A3D9A6D-42D7-45A6-BD0C-25176D804C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DE6BB45-3052-4302-B929-DACC94E587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8E951-3E28-4FA2-B55B-BBE43E2FB66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77354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20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comments" Target="../comments/commen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F7FDC279-57C3-4008-BBF0-C17D677AD54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84"/>
            <a:ext cx="12192000" cy="685131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626C460-3075-D545-BE23-E6229F507C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7466" y="2895600"/>
            <a:ext cx="4390571" cy="177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BBED6CE-1DAD-A643-A7D8-A7B4F4CCDB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7466" y="5092700"/>
            <a:ext cx="2978150" cy="88900"/>
          </a:xfrm>
          <a:prstGeom prst="rect">
            <a:avLst/>
          </a:prstGeom>
        </p:spPr>
      </p:pic>
      <p:pic>
        <p:nvPicPr>
          <p:cNvPr id="16" name="Imagen 5" descr="Marca_2 copy.png">
            <a:extLst>
              <a:ext uri="{FF2B5EF4-FFF2-40B4-BE49-F238E27FC236}">
                <a16:creationId xmlns:a16="http://schemas.microsoft.com/office/drawing/2014/main" id="{4EFB733C-B244-6648-812A-E04E282106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55" y="478910"/>
            <a:ext cx="770012" cy="1623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664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Imagen 5" descr="marca.png">
            <a:extLst>
              <a:ext uri="{FF2B5EF4-FFF2-40B4-BE49-F238E27FC236}">
                <a16:creationId xmlns:a16="http://schemas.microsoft.com/office/drawing/2014/main" id="{CC0AD3FB-0042-034A-95CF-CFDD96366E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5738" y="6221414"/>
            <a:ext cx="38258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4" name="Imagen 5" descr="marca.png">
            <a:extLst>
              <a:ext uri="{FF2B5EF4-FFF2-40B4-BE49-F238E27FC236}">
                <a16:creationId xmlns:a16="http://schemas.microsoft.com/office/drawing/2014/main" id="{59DC7DB9-43A8-7C42-A8F7-1D1027B32A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5738" y="6221414"/>
            <a:ext cx="38258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CuadroTexto 7">
            <a:extLst>
              <a:ext uri="{FF2B5EF4-FFF2-40B4-BE49-F238E27FC236}">
                <a16:creationId xmlns:a16="http://schemas.microsoft.com/office/drawing/2014/main" id="{CB956136-67C6-0B4D-971C-26CBE56906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139" y="2624137"/>
            <a:ext cx="5362575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894013" indent="-608013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351213" indent="-608013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808413" indent="-608013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4265613" indent="-608013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buFont typeface="Arial" panose="020B0604020202020204" pitchFamily="34" charset="0"/>
              <a:buNone/>
            </a:pPr>
            <a:r>
              <a:rPr lang="es-ES" altLang="es-CL" sz="1200" b="1" dirty="0">
                <a:solidFill>
                  <a:srgbClr val="7030A0"/>
                </a:solidFill>
                <a:latin typeface="Arial" panose="020B0604020202020204" pitchFamily="34" charset="0"/>
              </a:rPr>
              <a:t>CÓMO SE MIDE EL COEFICIENTE DE FRICCIÓN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endParaRPr lang="es-ES" altLang="es-CL" sz="1200" dirty="0">
              <a:solidFill>
                <a:srgbClr val="40404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s-ES" altLang="es-CL" sz="1200" dirty="0">
                <a:solidFill>
                  <a:srgbClr val="404040"/>
                </a:solidFill>
                <a:latin typeface="Arial" panose="020B0604020202020204" pitchFamily="34" charset="0"/>
              </a:rPr>
              <a:t>En TDP  entregamos datos exactos de coeficiente de fricción de acuerdo al cumplimiento establecido en Normativa Americana medida con </a:t>
            </a:r>
            <a:r>
              <a:rPr lang="es-ES" altLang="es-CL" sz="1200" b="1" dirty="0">
                <a:solidFill>
                  <a:srgbClr val="7030A0"/>
                </a:solidFill>
                <a:latin typeface="Arial" panose="020B0604020202020204" pitchFamily="34" charset="0"/>
              </a:rPr>
              <a:t>Slip Meter</a:t>
            </a:r>
            <a:r>
              <a:rPr lang="es-ES" altLang="es-CL" sz="1200" b="1" dirty="0">
                <a:solidFill>
                  <a:srgbClr val="404040"/>
                </a:solidFill>
                <a:latin typeface="Arial" panose="020B0604020202020204" pitchFamily="34" charset="0"/>
              </a:rPr>
              <a:t> </a:t>
            </a:r>
            <a:r>
              <a:rPr lang="es-ES" altLang="es-CL" sz="1200" dirty="0">
                <a:solidFill>
                  <a:srgbClr val="404040"/>
                </a:solidFill>
                <a:latin typeface="Arial" panose="020B0604020202020204" pitchFamily="34" charset="0"/>
              </a:rPr>
              <a:t> (Medidor de deslizamiento utilizado para determinar si un piso es seguro de acuerdo con ASTM y ADA y otros estándares) y posterior a ello, </a:t>
            </a:r>
            <a:r>
              <a:rPr lang="es-ES" altLang="es-CL" sz="1200" b="1" dirty="0">
                <a:solidFill>
                  <a:srgbClr val="404040"/>
                </a:solidFill>
                <a:latin typeface="Arial" panose="020B0604020202020204" pitchFamily="34" charset="0"/>
              </a:rPr>
              <a:t>emitimos certificado de Garantía del producto aplicado por 3 años</a:t>
            </a:r>
            <a:r>
              <a:rPr lang="es-ES" altLang="es-CL" sz="1200" dirty="0">
                <a:solidFill>
                  <a:srgbClr val="404040"/>
                </a:solidFill>
                <a:latin typeface="Arial" panose="020B0604020202020204" pitchFamily="34" charset="0"/>
              </a:rPr>
              <a:t>. </a:t>
            </a:r>
            <a:r>
              <a:rPr lang="es-ES" altLang="es-CL" sz="1200" b="1" dirty="0">
                <a:solidFill>
                  <a:srgbClr val="404040"/>
                </a:solidFill>
                <a:latin typeface="Arial" panose="020B0604020202020204" pitchFamily="34" charset="0"/>
              </a:rPr>
              <a:t>Dado que en Chile no existen parámetros de dicho coeficiente</a:t>
            </a:r>
            <a:r>
              <a:rPr lang="es-ES" altLang="es-CL" sz="1200" dirty="0">
                <a:solidFill>
                  <a:srgbClr val="404040"/>
                </a:solidFill>
                <a:latin typeface="Arial" panose="020B0604020202020204" pitchFamily="34" charset="0"/>
              </a:rPr>
              <a:t>, en </a:t>
            </a:r>
            <a:r>
              <a:rPr lang="es-ES" altLang="es-CL" sz="1200" b="1" dirty="0">
                <a:solidFill>
                  <a:srgbClr val="7030A0"/>
                </a:solidFill>
                <a:latin typeface="Arial" panose="020B0604020202020204" pitchFamily="34" charset="0"/>
              </a:rPr>
              <a:t>TDP nos regimos por normativas Internacionales. </a:t>
            </a:r>
          </a:p>
          <a:p>
            <a:pPr eaLnBrk="1" hangingPunct="1"/>
            <a:endParaRPr lang="es-ES" altLang="es-CL" sz="1200" b="1" dirty="0">
              <a:solidFill>
                <a:srgbClr val="40404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s-ES" altLang="es-CL" sz="1200" dirty="0">
                <a:solidFill>
                  <a:srgbClr val="404040"/>
                </a:solidFill>
                <a:latin typeface="Arial" panose="020B0604020202020204" pitchFamily="34" charset="0"/>
              </a:rPr>
              <a:t>La </a:t>
            </a:r>
            <a:r>
              <a:rPr lang="es-ES" altLang="es-CL" sz="1200" b="1" dirty="0">
                <a:solidFill>
                  <a:srgbClr val="7030A0"/>
                </a:solidFill>
                <a:latin typeface="Arial" panose="020B0604020202020204" pitchFamily="34" charset="0"/>
              </a:rPr>
              <a:t>Comunidad Europea </a:t>
            </a:r>
            <a:r>
              <a:rPr lang="es-ES" altLang="es-CL" sz="1200" dirty="0">
                <a:solidFill>
                  <a:srgbClr val="404040"/>
                </a:solidFill>
                <a:latin typeface="Arial" panose="020B0604020202020204" pitchFamily="34" charset="0"/>
              </a:rPr>
              <a:t>opera con las normas impuestas por </a:t>
            </a:r>
            <a:r>
              <a:rPr lang="es-ES" altLang="es-CL" sz="1200" b="1" dirty="0">
                <a:solidFill>
                  <a:srgbClr val="7030A0"/>
                </a:solidFill>
                <a:latin typeface="Arial" panose="020B0604020202020204" pitchFamily="34" charset="0"/>
              </a:rPr>
              <a:t>el OSHA </a:t>
            </a:r>
            <a:br>
              <a:rPr lang="es-ES" altLang="es-CL" sz="1200" dirty="0">
                <a:solidFill>
                  <a:srgbClr val="404040"/>
                </a:solidFill>
                <a:latin typeface="Arial" panose="020B0604020202020204" pitchFamily="34" charset="0"/>
              </a:rPr>
            </a:br>
            <a:r>
              <a:rPr lang="es-ES" altLang="es-CL" sz="1200" dirty="0">
                <a:solidFill>
                  <a:srgbClr val="404040"/>
                </a:solidFill>
                <a:latin typeface="Arial" panose="020B0604020202020204" pitchFamily="34" charset="0"/>
              </a:rPr>
              <a:t>(</a:t>
            </a:r>
            <a:r>
              <a:rPr lang="es-ES" altLang="es-CL" sz="1200" dirty="0" err="1">
                <a:solidFill>
                  <a:srgbClr val="404040"/>
                </a:solidFill>
                <a:latin typeface="Arial" panose="020B0604020202020204" pitchFamily="34" charset="0"/>
              </a:rPr>
              <a:t>Occupatioal</a:t>
            </a:r>
            <a:r>
              <a:rPr lang="es-ES" altLang="es-CL" sz="1200" dirty="0">
                <a:solidFill>
                  <a:srgbClr val="404040"/>
                </a:solidFill>
                <a:latin typeface="Arial" panose="020B0604020202020204" pitchFamily="34" charset="0"/>
              </a:rPr>
              <a:t> Safety and </a:t>
            </a:r>
            <a:r>
              <a:rPr lang="es-ES" altLang="es-CL" sz="1200" dirty="0" err="1">
                <a:solidFill>
                  <a:srgbClr val="404040"/>
                </a:solidFill>
                <a:latin typeface="Arial" panose="020B0604020202020204" pitchFamily="34" charset="0"/>
              </a:rPr>
              <a:t>Health</a:t>
            </a:r>
            <a:r>
              <a:rPr lang="es-ES" altLang="es-CL" sz="1200" dirty="0">
                <a:solidFill>
                  <a:srgbClr val="404040"/>
                </a:solidFill>
                <a:latin typeface="Arial" panose="020B0604020202020204" pitchFamily="34" charset="0"/>
              </a:rPr>
              <a:t> </a:t>
            </a:r>
            <a:r>
              <a:rPr lang="es-ES" altLang="es-CL" sz="1200" dirty="0" err="1">
                <a:solidFill>
                  <a:srgbClr val="404040"/>
                </a:solidFill>
                <a:latin typeface="Arial" panose="020B0604020202020204" pitchFamily="34" charset="0"/>
              </a:rPr>
              <a:t>Administration</a:t>
            </a:r>
            <a:r>
              <a:rPr lang="es-ES" altLang="es-CL" sz="1200" dirty="0">
                <a:solidFill>
                  <a:srgbClr val="404040"/>
                </a:solidFill>
                <a:latin typeface="Arial" panose="020B0604020202020204" pitchFamily="34" charset="0"/>
              </a:rPr>
              <a:t>) y el</a:t>
            </a:r>
            <a:r>
              <a:rPr lang="es-ES" altLang="es-CL" sz="1200" dirty="0">
                <a:solidFill>
                  <a:srgbClr val="00E5E5"/>
                </a:solidFill>
                <a:latin typeface="Arial" panose="020B0604020202020204" pitchFamily="34" charset="0"/>
              </a:rPr>
              <a:t> </a:t>
            </a:r>
            <a:r>
              <a:rPr lang="es-ES" altLang="es-CL" sz="1200" b="1" dirty="0">
                <a:solidFill>
                  <a:srgbClr val="7030A0"/>
                </a:solidFill>
                <a:latin typeface="Arial" panose="020B0604020202020204" pitchFamily="34" charset="0"/>
              </a:rPr>
              <a:t>ADA</a:t>
            </a:r>
            <a:r>
              <a:rPr lang="es-ES" altLang="es-CL" sz="12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es-ES" altLang="es-CL" sz="1200" dirty="0">
                <a:solidFill>
                  <a:srgbClr val="404040"/>
                </a:solidFill>
                <a:latin typeface="Arial" panose="020B0604020202020204" pitchFamily="34" charset="0"/>
              </a:rPr>
              <a:t>(</a:t>
            </a:r>
            <a:r>
              <a:rPr lang="es-ES" altLang="es-CL" sz="1200" dirty="0" err="1">
                <a:solidFill>
                  <a:srgbClr val="404040"/>
                </a:solidFill>
                <a:latin typeface="Arial" panose="020B0604020202020204" pitchFamily="34" charset="0"/>
              </a:rPr>
              <a:t>Americans</a:t>
            </a:r>
            <a:r>
              <a:rPr lang="es-ES" altLang="es-CL" sz="1200" dirty="0">
                <a:solidFill>
                  <a:srgbClr val="404040"/>
                </a:solidFill>
                <a:latin typeface="Arial" panose="020B0604020202020204" pitchFamily="34" charset="0"/>
              </a:rPr>
              <a:t> </a:t>
            </a:r>
            <a:r>
              <a:rPr lang="es-ES" altLang="es-CL" sz="1200" dirty="0" err="1">
                <a:solidFill>
                  <a:srgbClr val="404040"/>
                </a:solidFill>
                <a:latin typeface="Arial" panose="020B0604020202020204" pitchFamily="34" charset="0"/>
              </a:rPr>
              <a:t>with</a:t>
            </a:r>
            <a:r>
              <a:rPr lang="es-ES" altLang="es-CL" sz="1200" dirty="0">
                <a:solidFill>
                  <a:srgbClr val="404040"/>
                </a:solidFill>
                <a:latin typeface="Arial" panose="020B0604020202020204" pitchFamily="34" charset="0"/>
              </a:rPr>
              <a:t> </a:t>
            </a:r>
            <a:r>
              <a:rPr lang="es-ES" altLang="es-CL" sz="1200" dirty="0" err="1">
                <a:solidFill>
                  <a:srgbClr val="404040"/>
                </a:solidFill>
                <a:latin typeface="Arial" panose="020B0604020202020204" pitchFamily="34" charset="0"/>
              </a:rPr>
              <a:t>Disabilities</a:t>
            </a:r>
            <a:r>
              <a:rPr lang="es-ES" altLang="es-CL" sz="1200" dirty="0">
                <a:solidFill>
                  <a:srgbClr val="404040"/>
                </a:solidFill>
                <a:latin typeface="Arial" panose="020B0604020202020204" pitchFamily="34" charset="0"/>
              </a:rPr>
              <a:t>).</a:t>
            </a:r>
          </a:p>
          <a:p>
            <a:pPr eaLnBrk="1" hangingPunct="1"/>
            <a:br>
              <a:rPr lang="es-ES" altLang="es-CL" sz="1200" b="1" dirty="0">
                <a:solidFill>
                  <a:srgbClr val="514790"/>
                </a:solidFill>
                <a:latin typeface="Arial" panose="020B0604020202020204" pitchFamily="34" charset="0"/>
              </a:rPr>
            </a:br>
            <a:endParaRPr lang="es-ES" altLang="es-CL" sz="1200" b="1" dirty="0">
              <a:solidFill>
                <a:srgbClr val="514790"/>
              </a:solidFill>
              <a:latin typeface="Arial" panose="020B0604020202020204" pitchFamily="34" charset="0"/>
            </a:endParaRPr>
          </a:p>
        </p:txBody>
      </p:sp>
      <p:pic>
        <p:nvPicPr>
          <p:cNvPr id="28676" name="Imagen 2">
            <a:extLst>
              <a:ext uri="{FF2B5EF4-FFF2-40B4-BE49-F238E27FC236}">
                <a16:creationId xmlns:a16="http://schemas.microsoft.com/office/drawing/2014/main" id="{63D66B61-D96E-3643-B0A4-E17C46BA3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4576763"/>
            <a:ext cx="2338388" cy="183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CuadroTexto 3">
            <a:extLst>
              <a:ext uri="{FF2B5EF4-FFF2-40B4-BE49-F238E27FC236}">
                <a16:creationId xmlns:a16="http://schemas.microsoft.com/office/drawing/2014/main" id="{FB2FB16E-58AC-DB4A-8D8A-C5256B20B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9427" y="5257801"/>
            <a:ext cx="220503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894013" indent="-608013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351213" indent="-608013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808413" indent="-608013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4265613" indent="-608013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s-ES" altLang="es-CL" sz="1200" b="1">
                <a:solidFill>
                  <a:srgbClr val="404040"/>
                </a:solidFill>
                <a:latin typeface="Arial" panose="020B0604020202020204" pitchFamily="34" charset="0"/>
              </a:rPr>
              <a:t>Medidor fricción </a:t>
            </a:r>
            <a:r>
              <a:rPr lang="es-ES" altLang="es-CL" sz="1200" b="1">
                <a:solidFill>
                  <a:srgbClr val="00E5E5"/>
                </a:solidFill>
                <a:latin typeface="Arial" panose="020B0604020202020204" pitchFamily="34" charset="0"/>
              </a:rPr>
              <a:t>Slip Meter</a:t>
            </a:r>
            <a:endParaRPr lang="es-CL" altLang="es-CL">
              <a:solidFill>
                <a:srgbClr val="00E5E5"/>
              </a:solidFill>
            </a:endParaRPr>
          </a:p>
        </p:txBody>
      </p:sp>
      <p:pic>
        <p:nvPicPr>
          <p:cNvPr id="28678" name="Imagen 23">
            <a:extLst>
              <a:ext uri="{FF2B5EF4-FFF2-40B4-BE49-F238E27FC236}">
                <a16:creationId xmlns:a16="http://schemas.microsoft.com/office/drawing/2014/main" id="{206F33EB-C0A6-4443-A826-993217E70E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8" t="11972" r="24721" b="24597"/>
          <a:stretch>
            <a:fillRect/>
          </a:stretch>
        </p:blipFill>
        <p:spPr bwMode="auto">
          <a:xfrm>
            <a:off x="7246938" y="1384301"/>
            <a:ext cx="4103688" cy="287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Imagen 4">
            <a:extLst>
              <a:ext uri="{FF2B5EF4-FFF2-40B4-BE49-F238E27FC236}">
                <a16:creationId xmlns:a16="http://schemas.microsoft.com/office/drawing/2014/main" id="{E00E58EA-54DC-7F40-84BA-9C69A1980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8" y="758825"/>
            <a:ext cx="51435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94D72B2D-99B3-884A-AA7F-D77A1CA05C57}"/>
              </a:ext>
            </a:extLst>
          </p:cNvPr>
          <p:cNvCxnSpPr/>
          <p:nvPr/>
        </p:nvCxnSpPr>
        <p:spPr>
          <a:xfrm rot="5400000">
            <a:off x="4682333" y="3885408"/>
            <a:ext cx="4670425" cy="1587"/>
          </a:xfrm>
          <a:prstGeom prst="line">
            <a:avLst/>
          </a:prstGeom>
          <a:ln w="635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Imagen 10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08D573B0-076C-4718-90D5-BEAF5F8F5577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6"/>
            <a:ext cx="12192000" cy="6851316"/>
          </a:xfrm>
          <a:prstGeom prst="rect">
            <a:avLst/>
          </a:prstGeom>
        </p:spPr>
      </p:pic>
      <p:sp>
        <p:nvSpPr>
          <p:cNvPr id="12" name="Marcador de texto 6">
            <a:extLst>
              <a:ext uri="{FF2B5EF4-FFF2-40B4-BE49-F238E27FC236}">
                <a16:creationId xmlns:a16="http://schemas.microsoft.com/office/drawing/2014/main" id="{C5B5051B-CE24-4DB5-8A54-DB910DD327CA}"/>
              </a:ext>
            </a:extLst>
          </p:cNvPr>
          <p:cNvSpPr txBox="1">
            <a:spLocks/>
          </p:cNvSpPr>
          <p:nvPr/>
        </p:nvSpPr>
        <p:spPr>
          <a:xfrm>
            <a:off x="8452378" y="216208"/>
            <a:ext cx="3545948" cy="5517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600"/>
              </a:spcBef>
              <a:buNone/>
            </a:pPr>
            <a:r>
              <a:rPr lang="es-ES" sz="2400" b="1" dirty="0">
                <a:solidFill>
                  <a:srgbClr val="4D4D4D"/>
                </a:solidFill>
                <a:latin typeface="Franklin Gothic Medium Cond" panose="020B0606030402020204" pitchFamily="34" charset="0"/>
              </a:rPr>
              <a:t>ANEXO 2</a:t>
            </a:r>
            <a:endParaRPr lang="es-ES" sz="2400" b="1" dirty="0">
              <a:solidFill>
                <a:srgbClr val="514593"/>
              </a:solidFill>
              <a:latin typeface="Franklin Gothic Medium Cond" panose="020B06060304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Imagen 5" descr="marca.png">
            <a:extLst>
              <a:ext uri="{FF2B5EF4-FFF2-40B4-BE49-F238E27FC236}">
                <a16:creationId xmlns:a16="http://schemas.microsoft.com/office/drawing/2014/main" id="{8FCD5ABD-DBB5-BE45-B944-547BB438FE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5738" y="6221414"/>
            <a:ext cx="38258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CuadroTexto 9">
            <a:extLst>
              <a:ext uri="{FF2B5EF4-FFF2-40B4-BE49-F238E27FC236}">
                <a16:creationId xmlns:a16="http://schemas.microsoft.com/office/drawing/2014/main" id="{D4A0A36A-979B-144B-8EEB-4BAF14BC17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4714" y="6221413"/>
            <a:ext cx="24495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894013" indent="-608013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351213" indent="-608013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808413" indent="-608013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4265613" indent="-608013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ES_tradnl" altLang="es-CL"/>
          </a:p>
        </p:txBody>
      </p:sp>
      <p:pic>
        <p:nvPicPr>
          <p:cNvPr id="29699" name="Imagen 6" descr="CHILE.png">
            <a:extLst>
              <a:ext uri="{FF2B5EF4-FFF2-40B4-BE49-F238E27FC236}">
                <a16:creationId xmlns:a16="http://schemas.microsoft.com/office/drawing/2014/main" id="{4C482407-FAEA-7E46-90D1-2B8C855C55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4" y="812800"/>
            <a:ext cx="4645025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16598565-9753-0E42-AF77-29D033C77B4C}"/>
              </a:ext>
            </a:extLst>
          </p:cNvPr>
          <p:cNvCxnSpPr/>
          <p:nvPr/>
        </p:nvCxnSpPr>
        <p:spPr>
          <a:xfrm rot="5400000">
            <a:off x="3948114" y="3979863"/>
            <a:ext cx="3016250" cy="3175"/>
          </a:xfrm>
          <a:prstGeom prst="line">
            <a:avLst/>
          </a:prstGeom>
          <a:ln w="635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701" name="Imagen 7">
            <a:extLst>
              <a:ext uri="{FF2B5EF4-FFF2-40B4-BE49-F238E27FC236}">
                <a16:creationId xmlns:a16="http://schemas.microsoft.com/office/drawing/2014/main" id="{369CFF53-4379-2447-8887-E980104A6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7" r="4105"/>
          <a:stretch>
            <a:fillRect/>
          </a:stretch>
        </p:blipFill>
        <p:spPr bwMode="auto">
          <a:xfrm>
            <a:off x="5480052" y="2568575"/>
            <a:ext cx="6484937" cy="301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CuadroTexto 1">
            <a:extLst>
              <a:ext uri="{FF2B5EF4-FFF2-40B4-BE49-F238E27FC236}">
                <a16:creationId xmlns:a16="http://schemas.microsoft.com/office/drawing/2014/main" id="{D029168B-5964-5A45-89B4-4144D30C6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1" y="1460501"/>
            <a:ext cx="534035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894013" indent="-608013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351213" indent="-608013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808413" indent="-608013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4265613" indent="-608013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s-ES_tradnl" altLang="es-CL" sz="1300" b="1">
                <a:solidFill>
                  <a:srgbClr val="7030A0"/>
                </a:solidFill>
                <a:latin typeface="Arial" panose="020B0604020202020204" pitchFamily="34" charset="0"/>
              </a:rPr>
              <a:t>INFORME ÁREA DE RESISTENCIA DE MATERIALES.</a:t>
            </a:r>
          </a:p>
          <a:p>
            <a:pPr algn="just" eaLnBrk="1" hangingPunct="1">
              <a:lnSpc>
                <a:spcPct val="150000"/>
              </a:lnSpc>
            </a:pPr>
            <a:r>
              <a:rPr lang="es-ES_tradnl" altLang="es-CL" sz="1200" b="1">
                <a:solidFill>
                  <a:srgbClr val="7030A0"/>
                </a:solidFill>
                <a:latin typeface="Arial" panose="020B0604020202020204" pitchFamily="34" charset="0"/>
              </a:rPr>
              <a:t>COEFICIENTE DE FRICCIÓN ESTÁTICA EN BALDOSAS CERÁMICAS.</a:t>
            </a:r>
          </a:p>
          <a:p>
            <a:pPr algn="just" eaLnBrk="1" hangingPunct="1">
              <a:lnSpc>
                <a:spcPct val="150000"/>
              </a:lnSpc>
            </a:pPr>
            <a:r>
              <a:rPr lang="es-ES_tradnl" altLang="es-CL" sz="1200" b="1">
                <a:solidFill>
                  <a:srgbClr val="7030A0"/>
                </a:solidFill>
                <a:latin typeface="Arial" panose="020B0604020202020204" pitchFamily="34" charset="0"/>
              </a:rPr>
              <a:t>PRODUCTO ANTIDES LÍQUIDO.</a:t>
            </a:r>
          </a:p>
        </p:txBody>
      </p:sp>
      <p:pic>
        <p:nvPicPr>
          <p:cNvPr id="29703" name="Imagen 9" descr="DICTUC.png">
            <a:extLst>
              <a:ext uri="{FF2B5EF4-FFF2-40B4-BE49-F238E27FC236}">
                <a16:creationId xmlns:a16="http://schemas.microsoft.com/office/drawing/2014/main" id="{33FEDDE4-B96D-5C4C-9C88-C69A3EC2D0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1" y="3062288"/>
            <a:ext cx="4241800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9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3C16FBEA-50B8-4ECC-9E32-5C9C71CDA30E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26"/>
            <a:ext cx="12192000" cy="6851316"/>
          </a:xfrm>
          <a:prstGeom prst="rect">
            <a:avLst/>
          </a:prstGeom>
        </p:spPr>
      </p:pic>
      <p:sp>
        <p:nvSpPr>
          <p:cNvPr id="11" name="Marcador de texto 6">
            <a:extLst>
              <a:ext uri="{FF2B5EF4-FFF2-40B4-BE49-F238E27FC236}">
                <a16:creationId xmlns:a16="http://schemas.microsoft.com/office/drawing/2014/main" id="{A870C573-BF5B-42E5-9C0C-ED4B41276437}"/>
              </a:ext>
            </a:extLst>
          </p:cNvPr>
          <p:cNvSpPr txBox="1">
            <a:spLocks/>
          </p:cNvSpPr>
          <p:nvPr/>
        </p:nvSpPr>
        <p:spPr>
          <a:xfrm>
            <a:off x="8452378" y="216208"/>
            <a:ext cx="3545948" cy="5517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600"/>
              </a:spcBef>
              <a:buNone/>
            </a:pPr>
            <a:r>
              <a:rPr lang="es-ES" sz="2400" b="1" dirty="0">
                <a:solidFill>
                  <a:srgbClr val="4D4D4D"/>
                </a:solidFill>
                <a:latin typeface="Franklin Gothic Medium Cond" panose="020B0606030402020204" pitchFamily="34" charset="0"/>
              </a:rPr>
              <a:t>ANEXO 3</a:t>
            </a:r>
            <a:endParaRPr lang="es-ES" sz="2400" b="1" dirty="0">
              <a:solidFill>
                <a:srgbClr val="514593"/>
              </a:solidFill>
              <a:latin typeface="Franklin Gothic Medium Cond" panose="020B06060304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Imagen 2">
            <a:extLst>
              <a:ext uri="{FF2B5EF4-FFF2-40B4-BE49-F238E27FC236}">
                <a16:creationId xmlns:a16="http://schemas.microsoft.com/office/drawing/2014/main" id="{9E6C49E7-BA6F-3E44-8872-E3D4F74C1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9" b="2975"/>
          <a:stretch>
            <a:fillRect/>
          </a:stretch>
        </p:blipFill>
        <p:spPr bwMode="auto">
          <a:xfrm>
            <a:off x="5255420" y="335756"/>
            <a:ext cx="6551613" cy="618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2" name="Imagen 5" descr="marca.png">
            <a:extLst>
              <a:ext uri="{FF2B5EF4-FFF2-40B4-BE49-F238E27FC236}">
                <a16:creationId xmlns:a16="http://schemas.microsoft.com/office/drawing/2014/main" id="{D70A4732-3FF3-B842-BB34-0737B119A5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5738" y="6221414"/>
            <a:ext cx="38258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CuadroTexto 9">
            <a:extLst>
              <a:ext uri="{FF2B5EF4-FFF2-40B4-BE49-F238E27FC236}">
                <a16:creationId xmlns:a16="http://schemas.microsoft.com/office/drawing/2014/main" id="{D8E40137-43CD-7043-A064-33BD97E230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4714" y="6221413"/>
            <a:ext cx="24495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894013" indent="-608013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351213" indent="-608013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808413" indent="-608013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4265613" indent="-608013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ES_tradnl" altLang="es-CL"/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F881ED81-1118-CF41-AD83-B71A8D405272}"/>
              </a:ext>
            </a:extLst>
          </p:cNvPr>
          <p:cNvCxnSpPr/>
          <p:nvPr/>
        </p:nvCxnSpPr>
        <p:spPr>
          <a:xfrm rot="5400000">
            <a:off x="3568701" y="3956051"/>
            <a:ext cx="3016250" cy="3175"/>
          </a:xfrm>
          <a:prstGeom prst="line">
            <a:avLst/>
          </a:prstGeom>
          <a:ln w="635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725" name="CuadroTexto 1">
            <a:extLst>
              <a:ext uri="{FF2B5EF4-FFF2-40B4-BE49-F238E27FC236}">
                <a16:creationId xmlns:a16="http://schemas.microsoft.com/office/drawing/2014/main" id="{A6F343BB-8E0A-624E-B159-A3472F9F4C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576" y="2449513"/>
            <a:ext cx="4157662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894013" indent="-608013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351213" indent="-608013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808413" indent="-608013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4265613" indent="-608013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s-ES_tradnl" altLang="es-CL" sz="1000" b="1">
                <a:solidFill>
                  <a:srgbClr val="7030A0"/>
                </a:solidFill>
                <a:latin typeface="Arial" panose="020B0604020202020204" pitchFamily="34" charset="0"/>
              </a:rPr>
              <a:t>INFORME AREA DE RESISTENCIA DE MATERIALES .</a:t>
            </a:r>
          </a:p>
          <a:p>
            <a:pPr algn="just" eaLnBrk="1" hangingPunct="1">
              <a:lnSpc>
                <a:spcPct val="150000"/>
              </a:lnSpc>
            </a:pPr>
            <a:endParaRPr lang="es-ES_tradnl" altLang="es-CL" sz="1000" b="1">
              <a:solidFill>
                <a:srgbClr val="7030A0"/>
              </a:solidFill>
              <a:latin typeface="Arial" panose="020B0604020202020204" pitchFamily="34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s-ES_tradnl" altLang="es-CL" sz="1000" b="1">
                <a:solidFill>
                  <a:srgbClr val="7030A0"/>
                </a:solidFill>
                <a:latin typeface="Arial" panose="020B0604020202020204" pitchFamily="34" charset="0"/>
              </a:rPr>
              <a:t>ENSAYO DE RESISTENCIA AL DESLIZAMIENTO</a:t>
            </a:r>
          </a:p>
          <a:p>
            <a:pPr algn="just" eaLnBrk="1" hangingPunct="1">
              <a:lnSpc>
                <a:spcPct val="150000"/>
              </a:lnSpc>
            </a:pPr>
            <a:endParaRPr lang="es-ES_tradnl" altLang="es-CL" sz="1000" b="1">
              <a:solidFill>
                <a:srgbClr val="7030A0"/>
              </a:solidFill>
              <a:latin typeface="Arial" panose="020B0604020202020204" pitchFamily="34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s-ES_tradnl" altLang="es-CL" sz="1000" b="1">
                <a:solidFill>
                  <a:srgbClr val="7030A0"/>
                </a:solidFill>
                <a:latin typeface="Arial" panose="020B0604020202020204" pitchFamily="34" charset="0"/>
              </a:rPr>
              <a:t>MEDIANTE PENDULO BRITANICO,EN BALDOSA</a:t>
            </a:r>
          </a:p>
          <a:p>
            <a:pPr algn="just" eaLnBrk="1" hangingPunct="1">
              <a:lnSpc>
                <a:spcPct val="150000"/>
              </a:lnSpc>
            </a:pPr>
            <a:r>
              <a:rPr lang="es-ES_tradnl" altLang="es-CL" sz="1000" b="1">
                <a:solidFill>
                  <a:srgbClr val="7030A0"/>
                </a:solidFill>
                <a:latin typeface="Arial" panose="020B0604020202020204" pitchFamily="34" charset="0"/>
              </a:rPr>
              <a:t>REVESTIDA CON EPOXICO Y CON ADICION DE ELASTOMERO.</a:t>
            </a:r>
          </a:p>
          <a:p>
            <a:pPr algn="just" eaLnBrk="1" hangingPunct="1">
              <a:lnSpc>
                <a:spcPct val="150000"/>
              </a:lnSpc>
            </a:pPr>
            <a:r>
              <a:rPr lang="es-ES_tradnl" altLang="es-CL" sz="1000" b="1">
                <a:solidFill>
                  <a:srgbClr val="7030A0"/>
                </a:solidFill>
                <a:latin typeface="Arial" panose="020B0604020202020204" pitchFamily="34" charset="0"/>
              </a:rPr>
              <a:t>Medición: I</a:t>
            </a:r>
          </a:p>
        </p:txBody>
      </p:sp>
      <p:pic>
        <p:nvPicPr>
          <p:cNvPr id="30726" name="Imagen 9" descr="dic_2.png">
            <a:extLst>
              <a:ext uri="{FF2B5EF4-FFF2-40B4-BE49-F238E27FC236}">
                <a16:creationId xmlns:a16="http://schemas.microsoft.com/office/drawing/2014/main" id="{30E3A6F7-B49E-E84E-9CD0-C9FD701252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8" y="1127126"/>
            <a:ext cx="3602038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1086900C-F241-4BD7-8CD2-DDD6483BAD38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84"/>
            <a:ext cx="12192000" cy="685131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Imagen 5" descr="marca.png">
            <a:extLst>
              <a:ext uri="{FF2B5EF4-FFF2-40B4-BE49-F238E27FC236}">
                <a16:creationId xmlns:a16="http://schemas.microsoft.com/office/drawing/2014/main" id="{B9D056EA-4B0E-7046-A3D6-1BA9BB4876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5738" y="6221414"/>
            <a:ext cx="38258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CuadroTexto 7">
            <a:extLst>
              <a:ext uri="{FF2B5EF4-FFF2-40B4-BE49-F238E27FC236}">
                <a16:creationId xmlns:a16="http://schemas.microsoft.com/office/drawing/2014/main" id="{C921AF00-DEFB-EC43-BB79-7443F2E61E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4651" y="1425575"/>
            <a:ext cx="6157912" cy="485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894013" indent="-608013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351213" indent="-608013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808413" indent="-608013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4265613" indent="-608013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s-ES_tradnl" altLang="es-CL" sz="1600" b="1" dirty="0">
                <a:solidFill>
                  <a:srgbClr val="660066"/>
                </a:solidFill>
                <a:latin typeface="Arial" panose="020B0604020202020204" pitchFamily="34" charset="0"/>
              </a:rPr>
              <a:t>CÓDIGO SANITARIO ALIMENTOS</a:t>
            </a:r>
          </a:p>
          <a:p>
            <a:pPr algn="just" eaLnBrk="1" hangingPunct="1">
              <a:lnSpc>
                <a:spcPct val="150000"/>
              </a:lnSpc>
            </a:pPr>
            <a:endParaRPr lang="es-ES_tradnl" altLang="es-CL" sz="1200" b="1" dirty="0">
              <a:solidFill>
                <a:srgbClr val="660066"/>
              </a:solidFill>
              <a:latin typeface="Arial" panose="020B0604020202020204" pitchFamily="34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s-ES_tradnl" altLang="es-CL" sz="1400" b="1" dirty="0">
                <a:solidFill>
                  <a:srgbClr val="660066"/>
                </a:solidFill>
                <a:latin typeface="Arial" panose="020B0604020202020204" pitchFamily="34" charset="0"/>
              </a:rPr>
              <a:t>ARTÍCULO 25, En las zonas de preparación  de Alimentos:</a:t>
            </a:r>
          </a:p>
          <a:p>
            <a:pPr algn="just" eaLnBrk="1" hangingPunct="1">
              <a:lnSpc>
                <a:spcPct val="150000"/>
              </a:lnSpc>
            </a:pPr>
            <a:br>
              <a:rPr lang="es-ES_tradnl" altLang="es-CL" sz="1400" dirty="0">
                <a:solidFill>
                  <a:srgbClr val="404040"/>
                </a:solidFill>
                <a:latin typeface="Arial" panose="020B0604020202020204" pitchFamily="34" charset="0"/>
              </a:rPr>
            </a:br>
            <a:r>
              <a:rPr lang="es-ES_tradnl" altLang="es-CL" sz="1400" dirty="0">
                <a:solidFill>
                  <a:srgbClr val="404040"/>
                </a:solidFill>
                <a:latin typeface="Arial" panose="020B0604020202020204" pitchFamily="34" charset="0"/>
              </a:rPr>
              <a:t>De acuerdo Ministerio de Salud</a:t>
            </a:r>
            <a:r>
              <a:rPr lang="es-ES_tradnl" altLang="es-CL" sz="1400" dirty="0">
                <a:solidFill>
                  <a:srgbClr val="660066"/>
                </a:solidFill>
                <a:latin typeface="Arial" panose="020B0604020202020204" pitchFamily="34" charset="0"/>
              </a:rPr>
              <a:t>, </a:t>
            </a:r>
            <a:r>
              <a:rPr lang="es-ES_tradnl" altLang="es-CL" sz="1400" b="1" dirty="0">
                <a:solidFill>
                  <a:srgbClr val="660066"/>
                </a:solidFill>
                <a:latin typeface="Arial" panose="020B0604020202020204" pitchFamily="34" charset="0"/>
              </a:rPr>
              <a:t>en su reglamento Sanitario de los Alimentos </a:t>
            </a:r>
            <a:r>
              <a:rPr lang="es-ES_tradnl" altLang="es-CL" sz="1400" b="1" dirty="0" err="1">
                <a:solidFill>
                  <a:srgbClr val="660066"/>
                </a:solidFill>
                <a:latin typeface="Arial" panose="020B0604020202020204" pitchFamily="34" charset="0"/>
              </a:rPr>
              <a:t>Nª</a:t>
            </a:r>
            <a:r>
              <a:rPr lang="es-ES_tradnl" altLang="es-CL" sz="1400" b="1" dirty="0">
                <a:solidFill>
                  <a:srgbClr val="660066"/>
                </a:solidFill>
                <a:latin typeface="Arial" panose="020B0604020202020204" pitchFamily="34" charset="0"/>
              </a:rPr>
              <a:t> 977/96 en su articulo Nª25 : En la zona de preparación de alimentos: </a:t>
            </a:r>
          </a:p>
          <a:p>
            <a:pPr algn="just" eaLnBrk="1" hangingPunct="1">
              <a:lnSpc>
                <a:spcPct val="150000"/>
              </a:lnSpc>
            </a:pPr>
            <a:endParaRPr lang="es-ES_tradnl" altLang="es-CL" sz="1400" b="1" dirty="0">
              <a:solidFill>
                <a:srgbClr val="660066"/>
              </a:solidFill>
              <a:latin typeface="Arial" panose="020B0604020202020204" pitchFamily="34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s-ES_tradnl" altLang="es-CL" sz="1400" b="1" dirty="0">
                <a:solidFill>
                  <a:srgbClr val="660066"/>
                </a:solidFill>
                <a:latin typeface="Arial" panose="020B0604020202020204" pitchFamily="34" charset="0"/>
              </a:rPr>
              <a:t>A) </a:t>
            </a:r>
            <a:r>
              <a:rPr lang="es-ES_tradnl" altLang="es-CL" sz="1400" dirty="0">
                <a:solidFill>
                  <a:srgbClr val="404040"/>
                </a:solidFill>
                <a:latin typeface="Arial" panose="020B0604020202020204" pitchFamily="34" charset="0"/>
              </a:rPr>
              <a:t>Los pisos se construirán de materiales impermeables, no absorbentes,  </a:t>
            </a:r>
            <a:r>
              <a:rPr lang="es-ES_tradnl" altLang="es-CL" sz="1400" b="1" dirty="0">
                <a:solidFill>
                  <a:srgbClr val="660066"/>
                </a:solidFill>
                <a:latin typeface="Arial" panose="020B0604020202020204" pitchFamily="34" charset="0"/>
              </a:rPr>
              <a:t>Antideslizantes y atóxicos</a:t>
            </a:r>
            <a:r>
              <a:rPr lang="es-ES_tradnl" altLang="es-CL" sz="1400" dirty="0">
                <a:solidFill>
                  <a:srgbClr val="404040"/>
                </a:solidFill>
                <a:latin typeface="Arial" panose="020B0604020202020204" pitchFamily="34" charset="0"/>
              </a:rPr>
              <a:t>; no tendrán grietas y serán fáciles de limpiar.  </a:t>
            </a:r>
          </a:p>
          <a:p>
            <a:pPr algn="just" eaLnBrk="1" hangingPunct="1">
              <a:lnSpc>
                <a:spcPct val="150000"/>
              </a:lnSpc>
            </a:pPr>
            <a:endParaRPr lang="es-ES_tradnl" altLang="es-CL" sz="1400" dirty="0">
              <a:solidFill>
                <a:srgbClr val="404040"/>
              </a:solidFill>
              <a:latin typeface="Arial" panose="020B0604020202020204" pitchFamily="34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s-ES_tradnl" altLang="es-CL" sz="1400" b="1" dirty="0">
                <a:solidFill>
                  <a:srgbClr val="660066"/>
                </a:solidFill>
                <a:latin typeface="Arial" panose="020B0604020202020204" pitchFamily="34" charset="0"/>
              </a:rPr>
              <a:t>H) </a:t>
            </a:r>
            <a:r>
              <a:rPr lang="es-ES_tradnl" altLang="es-CL" sz="1400" dirty="0">
                <a:solidFill>
                  <a:srgbClr val="404040"/>
                </a:solidFill>
                <a:latin typeface="Arial" panose="020B0604020202020204" pitchFamily="34" charset="0"/>
              </a:rPr>
              <a:t>Los materiales de revestimiento aplicados a las superficies de trabajos y a los equipos que puedan entrar en contacto directo con los alimentos, </a:t>
            </a:r>
            <a:r>
              <a:rPr lang="es-ES_tradnl" altLang="es-CL" sz="1400" b="1" dirty="0">
                <a:solidFill>
                  <a:srgbClr val="660066"/>
                </a:solidFill>
                <a:latin typeface="Arial" panose="020B0604020202020204" pitchFamily="34" charset="0"/>
              </a:rPr>
              <a:t>no deberán ceder sustancias tóxicas o contaminantes a los alimentos</a:t>
            </a:r>
            <a:r>
              <a:rPr lang="es-ES_tradnl" altLang="es-CL" sz="1400" dirty="0">
                <a:solidFill>
                  <a:srgbClr val="660066"/>
                </a:solidFill>
                <a:latin typeface="Arial" panose="020B0604020202020204" pitchFamily="34" charset="0"/>
              </a:rPr>
              <a:t>.</a:t>
            </a:r>
            <a:endParaRPr lang="es-ES_tradnl" altLang="es-CL" sz="1400" b="1" dirty="0">
              <a:solidFill>
                <a:srgbClr val="660066"/>
              </a:solidFill>
              <a:latin typeface="Arial" panose="020B0604020202020204" pitchFamily="34" charset="0"/>
            </a:endParaRPr>
          </a:p>
          <a:p>
            <a:pPr algn="just" eaLnBrk="1" hangingPunct="1">
              <a:lnSpc>
                <a:spcPct val="150000"/>
              </a:lnSpc>
            </a:pPr>
            <a:endParaRPr lang="es-ES_tradnl" altLang="es-CL" sz="1200" dirty="0">
              <a:solidFill>
                <a:srgbClr val="404040"/>
              </a:solidFill>
              <a:latin typeface="Arial" panose="020B0604020202020204" pitchFamily="34" charset="0"/>
            </a:endParaRPr>
          </a:p>
        </p:txBody>
      </p:sp>
      <p:pic>
        <p:nvPicPr>
          <p:cNvPr id="32771" name="Imagen 6" descr="CHILE.png">
            <a:extLst>
              <a:ext uri="{FF2B5EF4-FFF2-40B4-BE49-F238E27FC236}">
                <a16:creationId xmlns:a16="http://schemas.microsoft.com/office/drawing/2014/main" id="{75817F20-8043-DC45-A53B-EBEC67DB38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4" y="812800"/>
            <a:ext cx="4645025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CuadroTexto 9">
            <a:extLst>
              <a:ext uri="{FF2B5EF4-FFF2-40B4-BE49-F238E27FC236}">
                <a16:creationId xmlns:a16="http://schemas.microsoft.com/office/drawing/2014/main" id="{5E8B4E05-0A5A-0845-A6CB-44113B76A1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4714" y="6221413"/>
            <a:ext cx="24495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894013" indent="-608013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351213" indent="-608013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808413" indent="-608013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4265613" indent="-608013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ES_tradnl" altLang="es-CL"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8942225B-C29A-5F43-9C34-417BBCD94AA5}"/>
              </a:ext>
            </a:extLst>
          </p:cNvPr>
          <p:cNvCxnSpPr/>
          <p:nvPr/>
        </p:nvCxnSpPr>
        <p:spPr>
          <a:xfrm rot="5400000">
            <a:off x="2674145" y="3983832"/>
            <a:ext cx="4476750" cy="1587"/>
          </a:xfrm>
          <a:prstGeom prst="line">
            <a:avLst/>
          </a:prstGeom>
          <a:ln w="635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2774" name="Imagen 7" descr="SALUD.png">
            <a:extLst>
              <a:ext uri="{FF2B5EF4-FFF2-40B4-BE49-F238E27FC236}">
                <a16:creationId xmlns:a16="http://schemas.microsoft.com/office/drawing/2014/main" id="{7343CF6D-7165-8747-A9B9-FFA226A782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64" y="3300413"/>
            <a:ext cx="3789363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E513A5F9-0FD3-451E-896E-FA8AD78FD8EE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26"/>
            <a:ext cx="12192000" cy="6851316"/>
          </a:xfrm>
          <a:prstGeom prst="rect">
            <a:avLst/>
          </a:prstGeom>
        </p:spPr>
      </p:pic>
      <p:sp>
        <p:nvSpPr>
          <p:cNvPr id="9" name="Marcador de texto 6">
            <a:extLst>
              <a:ext uri="{FF2B5EF4-FFF2-40B4-BE49-F238E27FC236}">
                <a16:creationId xmlns:a16="http://schemas.microsoft.com/office/drawing/2014/main" id="{6314548D-0ED6-42DE-852F-7A8A797B7D42}"/>
              </a:ext>
            </a:extLst>
          </p:cNvPr>
          <p:cNvSpPr txBox="1">
            <a:spLocks/>
          </p:cNvSpPr>
          <p:nvPr/>
        </p:nvSpPr>
        <p:spPr>
          <a:xfrm>
            <a:off x="8452378" y="216208"/>
            <a:ext cx="3545948" cy="5517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600"/>
              </a:spcBef>
              <a:buNone/>
            </a:pPr>
            <a:r>
              <a:rPr lang="es-ES" sz="2400" b="1" dirty="0">
                <a:solidFill>
                  <a:srgbClr val="4D4D4D"/>
                </a:solidFill>
                <a:latin typeface="Franklin Gothic Medium Cond" panose="020B0606030402020204" pitchFamily="34" charset="0"/>
              </a:rPr>
              <a:t>ANEXO 4</a:t>
            </a:r>
            <a:endParaRPr lang="es-ES" sz="2400" b="1" dirty="0">
              <a:solidFill>
                <a:srgbClr val="514593"/>
              </a:solidFill>
              <a:latin typeface="Franklin Gothic Medium Cond" panose="020B06060304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Imagen 5" descr="marca.png">
            <a:extLst>
              <a:ext uri="{FF2B5EF4-FFF2-40B4-BE49-F238E27FC236}">
                <a16:creationId xmlns:a16="http://schemas.microsoft.com/office/drawing/2014/main" id="{2B17BD9A-69B6-3B43-84A6-F11B28A545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5738" y="6221414"/>
            <a:ext cx="38258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CuadroTexto 9">
            <a:extLst>
              <a:ext uri="{FF2B5EF4-FFF2-40B4-BE49-F238E27FC236}">
                <a16:creationId xmlns:a16="http://schemas.microsoft.com/office/drawing/2014/main" id="{C1921960-1890-4846-A13E-7471B89779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4714" y="6221413"/>
            <a:ext cx="24495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894013" indent="-608013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351213" indent="-608013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808413" indent="-608013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4265613" indent="-608013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ES_tradnl" altLang="es-CL"/>
          </a:p>
        </p:txBody>
      </p:sp>
      <p:pic>
        <p:nvPicPr>
          <p:cNvPr id="34819" name="Imagen 2">
            <a:extLst>
              <a:ext uri="{FF2B5EF4-FFF2-40B4-BE49-F238E27FC236}">
                <a16:creationId xmlns:a16="http://schemas.microsoft.com/office/drawing/2014/main" id="{793DDE33-BF59-0D48-939D-9E5EC39C2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15"/>
          <a:stretch>
            <a:fillRect/>
          </a:stretch>
        </p:blipFill>
        <p:spPr bwMode="auto">
          <a:xfrm>
            <a:off x="5904708" y="0"/>
            <a:ext cx="47863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Imagen 5" descr="DICTAMEN.png">
            <a:extLst>
              <a:ext uri="{FF2B5EF4-FFF2-40B4-BE49-F238E27FC236}">
                <a16:creationId xmlns:a16="http://schemas.microsoft.com/office/drawing/2014/main" id="{4230D691-0D71-E342-B080-F3D7B8E77D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38" y="2919414"/>
            <a:ext cx="29591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C83131CF-FBAA-47E6-AC2D-54B1A1ACAF31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26"/>
            <a:ext cx="12192000" cy="6851316"/>
          </a:xfrm>
          <a:prstGeom prst="rect">
            <a:avLst/>
          </a:prstGeom>
        </p:spPr>
      </p:pic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EC6A0BF6-94CA-4A10-9382-CE9D836FFD9E}"/>
              </a:ext>
            </a:extLst>
          </p:cNvPr>
          <p:cNvSpPr txBox="1">
            <a:spLocks/>
          </p:cNvSpPr>
          <p:nvPr/>
        </p:nvSpPr>
        <p:spPr>
          <a:xfrm>
            <a:off x="8452378" y="216208"/>
            <a:ext cx="3545948" cy="5517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600"/>
              </a:spcBef>
              <a:buNone/>
            </a:pPr>
            <a:r>
              <a:rPr lang="es-ES" sz="2400" b="1" dirty="0">
                <a:solidFill>
                  <a:srgbClr val="4D4D4D"/>
                </a:solidFill>
                <a:latin typeface="Franklin Gothic Medium Cond" panose="020B0606030402020204" pitchFamily="34" charset="0"/>
              </a:rPr>
              <a:t>ANEXO 5</a:t>
            </a:r>
            <a:endParaRPr lang="es-ES" sz="2400" b="1" dirty="0">
              <a:solidFill>
                <a:srgbClr val="514593"/>
              </a:solidFill>
              <a:latin typeface="Franklin Gothic Medium Cond" panose="020B06060304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Imagen 5" descr="marca.png">
            <a:extLst>
              <a:ext uri="{FF2B5EF4-FFF2-40B4-BE49-F238E27FC236}">
                <a16:creationId xmlns:a16="http://schemas.microsoft.com/office/drawing/2014/main" id="{3684CA8F-907C-6045-A86A-B12D56A44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5738" y="6221414"/>
            <a:ext cx="38258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CuadroTexto 9">
            <a:extLst>
              <a:ext uri="{FF2B5EF4-FFF2-40B4-BE49-F238E27FC236}">
                <a16:creationId xmlns:a16="http://schemas.microsoft.com/office/drawing/2014/main" id="{2C122DAF-383C-3742-AFC1-498314434D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4714" y="6221413"/>
            <a:ext cx="24495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894013" indent="-608013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351213" indent="-608013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808413" indent="-608013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4265613" indent="-608013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ES_tradnl" altLang="es-CL"/>
          </a:p>
        </p:txBody>
      </p:sp>
      <p:pic>
        <p:nvPicPr>
          <p:cNvPr id="35843" name="Imagen 3">
            <a:extLst>
              <a:ext uri="{FF2B5EF4-FFF2-40B4-BE49-F238E27FC236}">
                <a16:creationId xmlns:a16="http://schemas.microsoft.com/office/drawing/2014/main" id="{1EE8707D-FE1D-8947-9E3E-88E2E55AF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25"/>
          <a:stretch>
            <a:fillRect/>
          </a:stretch>
        </p:blipFill>
        <p:spPr bwMode="auto">
          <a:xfrm>
            <a:off x="5373689" y="34925"/>
            <a:ext cx="4824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Imagen 5" descr="DICTAMEN.png">
            <a:extLst>
              <a:ext uri="{FF2B5EF4-FFF2-40B4-BE49-F238E27FC236}">
                <a16:creationId xmlns:a16="http://schemas.microsoft.com/office/drawing/2014/main" id="{44E59178-5B4D-DF42-86AE-DFDD42B548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38" y="2919414"/>
            <a:ext cx="29591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ECB9AE0A-DCCD-4649-BC9E-25450069C035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84"/>
            <a:ext cx="12192000" cy="685131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Imagen 5" descr="marca.png">
            <a:extLst>
              <a:ext uri="{FF2B5EF4-FFF2-40B4-BE49-F238E27FC236}">
                <a16:creationId xmlns:a16="http://schemas.microsoft.com/office/drawing/2014/main" id="{F4963FCF-C0EB-D149-B891-9FF2064E75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5738" y="6221414"/>
            <a:ext cx="38258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CuadroTexto 9">
            <a:extLst>
              <a:ext uri="{FF2B5EF4-FFF2-40B4-BE49-F238E27FC236}">
                <a16:creationId xmlns:a16="http://schemas.microsoft.com/office/drawing/2014/main" id="{758F097D-F48B-DF49-B802-36A35EC2E4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4714" y="6221413"/>
            <a:ext cx="24495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894013" indent="-608013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351213" indent="-608013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808413" indent="-608013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4265613" indent="-608013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ES_tradnl" altLang="es-CL"/>
          </a:p>
        </p:txBody>
      </p:sp>
      <p:pic>
        <p:nvPicPr>
          <p:cNvPr id="36867" name="Imagen 2">
            <a:extLst>
              <a:ext uri="{FF2B5EF4-FFF2-40B4-BE49-F238E27FC236}">
                <a16:creationId xmlns:a16="http://schemas.microsoft.com/office/drawing/2014/main" id="{AF05E508-4FED-4C48-B74B-A51AC9AFB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65"/>
          <a:stretch>
            <a:fillRect/>
          </a:stretch>
        </p:blipFill>
        <p:spPr bwMode="auto">
          <a:xfrm>
            <a:off x="5410201" y="0"/>
            <a:ext cx="50847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Imagen 5" descr="DICTAMEN.png">
            <a:extLst>
              <a:ext uri="{FF2B5EF4-FFF2-40B4-BE49-F238E27FC236}">
                <a16:creationId xmlns:a16="http://schemas.microsoft.com/office/drawing/2014/main" id="{74749F1C-1BC8-5246-8499-41FC37E184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38" y="2919414"/>
            <a:ext cx="29591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0C935F1C-298D-404F-9871-FC7E881E0280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84"/>
            <a:ext cx="12192000" cy="685131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F7FDC279-57C3-4008-BBF0-C17D677AD54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84"/>
            <a:ext cx="12192000" cy="6851316"/>
          </a:xfrm>
          <a:prstGeom prst="rect">
            <a:avLst/>
          </a:prstGeom>
        </p:spPr>
      </p:pic>
      <p:pic>
        <p:nvPicPr>
          <p:cNvPr id="13" name="Imagen 5" descr="Marca_2 copy.png">
            <a:extLst>
              <a:ext uri="{FF2B5EF4-FFF2-40B4-BE49-F238E27FC236}">
                <a16:creationId xmlns:a16="http://schemas.microsoft.com/office/drawing/2014/main" id="{C2591F43-36DD-448A-9BD2-9735B26984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922" y="2087575"/>
            <a:ext cx="1272460" cy="2682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84EED68A-EDF4-1E4A-AEB6-DEA9B30449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8226" y="3795183"/>
            <a:ext cx="651867" cy="58075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05C5443-C1F2-134B-AA89-A54E58B401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9054" y="3795182"/>
            <a:ext cx="4254500" cy="5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275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606694A5-F2FC-4F6C-A5B9-F24AC5C25B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1" y="0"/>
            <a:ext cx="12192000" cy="6851316"/>
          </a:xfrm>
          <a:prstGeom prst="rect">
            <a:avLst/>
          </a:prstGeom>
        </p:spPr>
      </p:pic>
      <p:pic>
        <p:nvPicPr>
          <p:cNvPr id="15361" name="Imagen 5" descr="marca.png">
            <a:extLst>
              <a:ext uri="{FF2B5EF4-FFF2-40B4-BE49-F238E27FC236}">
                <a16:creationId xmlns:a16="http://schemas.microsoft.com/office/drawing/2014/main" id="{E4E0816B-A524-3248-BD93-C4C0A10DDA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5738" y="6221414"/>
            <a:ext cx="38258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CuadroTexto 7">
            <a:extLst>
              <a:ext uri="{FF2B5EF4-FFF2-40B4-BE49-F238E27FC236}">
                <a16:creationId xmlns:a16="http://schemas.microsoft.com/office/drawing/2014/main" id="{DD195BF1-5D6B-0741-B671-C7FF4C6D1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2724" y="708877"/>
            <a:ext cx="6094987" cy="558954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s-ES_tradnl" sz="1500" dirty="0">
                <a:solidFill>
                  <a:srgbClr val="404040"/>
                </a:solidFill>
                <a:latin typeface="Arial" pitchFamily="-86" charset="0"/>
                <a:ea typeface="ＭＳ Ｐゴシック" pitchFamily="-86" charset="-128"/>
                <a:cs typeface="ＭＳ Ｐゴシック" pitchFamily="-86" charset="-128"/>
              </a:rPr>
              <a:t>El documento normativo que rige en Chile y a su vez, reglamenta el diseño y construcción de infraestructura y edificación, determina que aquellas áreas por donde circulan las personas tanto en lo urbano, como al interior de zonas comunes y edificaciones, sean completamente </a:t>
            </a:r>
            <a:r>
              <a:rPr lang="es-ES_tradnl" sz="1500" b="1" dirty="0">
                <a:solidFill>
                  <a:srgbClr val="7030A0"/>
                </a:solidFill>
                <a:latin typeface="Arial" pitchFamily="-86" charset="0"/>
                <a:ea typeface="ＭＳ Ｐゴシック" pitchFamily="-86" charset="-128"/>
                <a:cs typeface="ＭＳ Ｐゴシック" pitchFamily="-86" charset="-128"/>
              </a:rPr>
              <a:t>ANTIDESLIZANTES EN SECO Y EN MOJADO. </a:t>
            </a:r>
          </a:p>
          <a:p>
            <a:pPr algn="just">
              <a:lnSpc>
                <a:spcPct val="150000"/>
              </a:lnSpc>
              <a:defRPr/>
            </a:pPr>
            <a:endParaRPr lang="es-ES_tradnl" sz="1500" dirty="0">
              <a:solidFill>
                <a:srgbClr val="404040"/>
              </a:solidFill>
              <a:latin typeface="Arial" pitchFamily="-86" charset="0"/>
              <a:ea typeface="ＭＳ Ｐゴシック" pitchFamily="-86" charset="-128"/>
              <a:cs typeface="ＭＳ Ｐゴシック" pitchFamily="-86" charset="-128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s-ES_tradnl" sz="1500" b="1" dirty="0">
                <a:solidFill>
                  <a:srgbClr val="404040"/>
                </a:solidFill>
                <a:latin typeface="Arial" pitchFamily="-86" charset="0"/>
                <a:ea typeface="ＭＳ Ｐゴシック" pitchFamily="-86" charset="-128"/>
                <a:cs typeface="ＭＳ Ｐゴシック" pitchFamily="-86" charset="-128"/>
              </a:rPr>
              <a:t>Esta normativa exige </a:t>
            </a:r>
            <a:r>
              <a:rPr lang="es-ES_tradnl" sz="1500" dirty="0">
                <a:solidFill>
                  <a:srgbClr val="404040"/>
                </a:solidFill>
                <a:latin typeface="Arial" pitchFamily="-86" charset="0"/>
                <a:ea typeface="ＭＳ Ｐゴシック" pitchFamily="-86" charset="-128"/>
                <a:cs typeface="ＭＳ Ｐゴシック" pitchFamily="-86" charset="-128"/>
              </a:rPr>
              <a:t>al Arquitecto del proyecto y al mantenedor, que sus pavimentos y superficies sean resistentes al deslizamiento.</a:t>
            </a:r>
          </a:p>
          <a:p>
            <a:pPr algn="just">
              <a:lnSpc>
                <a:spcPct val="150000"/>
              </a:lnSpc>
              <a:defRPr/>
            </a:pPr>
            <a:endParaRPr lang="es-ES_tradnl" sz="1500" dirty="0">
              <a:solidFill>
                <a:srgbClr val="404040"/>
              </a:solidFill>
              <a:latin typeface="Arial" pitchFamily="-86" charset="0"/>
              <a:ea typeface="ＭＳ Ｐゴシック" pitchFamily="-86" charset="-128"/>
              <a:cs typeface="ＭＳ Ｐゴシック" pitchFamily="-86" charset="-128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s-ES_tradnl" sz="1500" b="1" dirty="0">
                <a:solidFill>
                  <a:srgbClr val="404040"/>
                </a:solidFill>
                <a:latin typeface="Arial" pitchFamily="-86" charset="0"/>
                <a:ea typeface="ＭＳ Ｐゴシック" pitchFamily="-86" charset="-128"/>
                <a:cs typeface="ＭＳ Ｐゴシック" pitchFamily="-86" charset="-128"/>
              </a:rPr>
              <a:t>Aplicable a </a:t>
            </a:r>
            <a:r>
              <a:rPr lang="es-ES_tradnl" sz="1500" dirty="0">
                <a:solidFill>
                  <a:srgbClr val="404040"/>
                </a:solidFill>
                <a:latin typeface="Arial" pitchFamily="-86" charset="0"/>
                <a:ea typeface="ＭＳ Ｐゴシック" pitchFamily="-86" charset="-128"/>
                <a:cs typeface="ＭＳ Ｐゴシック" pitchFamily="-86" charset="-128"/>
              </a:rPr>
              <a:t>veredas públicas, circulaciones peatonales urbanas, zonas de atención a público, zonas de uso común en edificios de oficinas y viviendas, recintos de uso masivo, edificaciones culturales y deportivas, hoteles, industrias, locales y centros comerciales, instituciones de educación, infraestructura y edificaciones de servicios, interior de ascensores, escaleras, vías de evacuación, baños y salas de uso público, entre otros.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25DE4BB5-B5A7-6443-A4E0-B3A6F986CA86}"/>
              </a:ext>
            </a:extLst>
          </p:cNvPr>
          <p:cNvCxnSpPr>
            <a:cxnSpLocks/>
          </p:cNvCxnSpPr>
          <p:nvPr/>
        </p:nvCxnSpPr>
        <p:spPr>
          <a:xfrm>
            <a:off x="4959293" y="575499"/>
            <a:ext cx="0" cy="5885629"/>
          </a:xfrm>
          <a:prstGeom prst="line">
            <a:avLst/>
          </a:prstGeom>
          <a:ln w="635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67" name="CuadroTexto 2">
            <a:extLst>
              <a:ext uri="{FF2B5EF4-FFF2-40B4-BE49-F238E27FC236}">
                <a16:creationId xmlns:a16="http://schemas.microsoft.com/office/drawing/2014/main" id="{3D2681A5-E18B-7B41-B8A3-2DCBF05F45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654" y="3840799"/>
            <a:ext cx="416401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s-ES_tradnl" altLang="es-CL" sz="1600" b="1" dirty="0">
                <a:solidFill>
                  <a:srgbClr val="404040"/>
                </a:solidFill>
                <a:latin typeface="Arial" panose="020B0604020202020204" pitchFamily="34" charset="0"/>
              </a:rPr>
              <a:t>MARCO NORMATIVO:</a:t>
            </a:r>
          </a:p>
          <a:p>
            <a:endParaRPr lang="es-ES_tradnl" altLang="es-CL" sz="1600" b="1" dirty="0">
              <a:solidFill>
                <a:srgbClr val="40404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_tradnl" altLang="es-CL" sz="1600" dirty="0">
                <a:solidFill>
                  <a:srgbClr val="404040"/>
                </a:solidFill>
                <a:latin typeface="Arial" panose="020B0604020202020204" pitchFamily="34" charset="0"/>
              </a:rPr>
              <a:t>ORDENANZA GENERAL DE URBANISMO Y CONSTRUCCIÓN.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_tradnl" altLang="es-CL" sz="1600" dirty="0">
                <a:solidFill>
                  <a:srgbClr val="404040"/>
                </a:solidFill>
                <a:latin typeface="Arial" panose="020B0604020202020204" pitchFamily="34" charset="0"/>
              </a:rPr>
              <a:t>DECRETO SUPREMO Nº50 MINISTERIO DE VIVIENDA Y URBANISMO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_tradnl" altLang="es-CL" sz="1600" dirty="0">
                <a:solidFill>
                  <a:srgbClr val="404040"/>
                </a:solidFill>
                <a:latin typeface="Arial" panose="020B0604020202020204" pitchFamily="34" charset="0"/>
              </a:rPr>
              <a:t>LEY 20.422 DE INCLUSION SOCIAL DE PERSONAS CON DISCAPACIDAD</a:t>
            </a:r>
          </a:p>
        </p:txBody>
      </p:sp>
      <p:sp>
        <p:nvSpPr>
          <p:cNvPr id="11" name="Marcador de texto 6">
            <a:extLst>
              <a:ext uri="{FF2B5EF4-FFF2-40B4-BE49-F238E27FC236}">
                <a16:creationId xmlns:a16="http://schemas.microsoft.com/office/drawing/2014/main" id="{6D998347-5864-4B0C-B5DE-C509DB329C16}"/>
              </a:ext>
            </a:extLst>
          </p:cNvPr>
          <p:cNvSpPr txBox="1">
            <a:spLocks/>
          </p:cNvSpPr>
          <p:nvPr/>
        </p:nvSpPr>
        <p:spPr>
          <a:xfrm>
            <a:off x="8452378" y="157161"/>
            <a:ext cx="3545948" cy="5517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600"/>
              </a:spcBef>
              <a:buNone/>
            </a:pPr>
            <a:r>
              <a:rPr lang="es-ES" sz="2400" b="1" dirty="0">
                <a:solidFill>
                  <a:srgbClr val="4D4D4D"/>
                </a:solidFill>
                <a:latin typeface="Franklin Gothic Medium Cond" panose="020B0606030402020204" pitchFamily="34" charset="0"/>
              </a:rPr>
              <a:t>ANEXO 1</a:t>
            </a:r>
            <a:endParaRPr lang="es-ES" sz="2400" b="1" dirty="0">
              <a:solidFill>
                <a:srgbClr val="514593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6F9C9E0-603C-48AA-965D-643FF2F15AD1}"/>
              </a:ext>
            </a:extLst>
          </p:cNvPr>
          <p:cNvSpPr txBox="1"/>
          <p:nvPr/>
        </p:nvSpPr>
        <p:spPr>
          <a:xfrm>
            <a:off x="481017" y="708877"/>
            <a:ext cx="41348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u="sng" dirty="0">
                <a:solidFill>
                  <a:srgbClr val="16ECF7"/>
                </a:solidFill>
                <a:latin typeface="Arial Rounded MT Bold" panose="020F0704030504030204" pitchFamily="34" charset="0"/>
              </a:rPr>
              <a:t>NORMATIVA VIGENTE</a:t>
            </a:r>
          </a:p>
          <a:p>
            <a:endParaRPr lang="es-CL" sz="2400" b="1" dirty="0">
              <a:solidFill>
                <a:srgbClr val="16ECF7"/>
              </a:solidFill>
              <a:latin typeface="Arial Rounded MT Bold" panose="020F0704030504030204" pitchFamily="34" charset="0"/>
            </a:endParaRPr>
          </a:p>
          <a:p>
            <a:r>
              <a:rPr lang="es-CL" sz="1600" dirty="0">
                <a:solidFill>
                  <a:srgbClr val="4711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EXIGE A TODA INFRAESTRUCTURA DE USO PÚBLICO O EDIFICACIÓN QUE PRESTA UN SERVICIO A LA COMUNIDAD, CONTAR CON PAVIMENTOS ANTIDESLIZANTES EN SECO Y MOJADO.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Imagen 2">
            <a:extLst>
              <a:ext uri="{FF2B5EF4-FFF2-40B4-BE49-F238E27FC236}">
                <a16:creationId xmlns:a16="http://schemas.microsoft.com/office/drawing/2014/main" id="{4FD4D820-6CAF-BD44-A739-B1F3B13C8B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63"/>
          <a:stretch/>
        </p:blipFill>
        <p:spPr bwMode="auto">
          <a:xfrm>
            <a:off x="0" y="1660742"/>
            <a:ext cx="12188825" cy="5221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Imagen 5" descr="marca.png">
            <a:extLst>
              <a:ext uri="{FF2B5EF4-FFF2-40B4-BE49-F238E27FC236}">
                <a16:creationId xmlns:a16="http://schemas.microsoft.com/office/drawing/2014/main" id="{8E2CF9C3-4CB3-2543-8488-6975B16BDF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5738" y="6221414"/>
            <a:ext cx="38258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Imagen 6" descr="CHILE.png">
            <a:extLst>
              <a:ext uri="{FF2B5EF4-FFF2-40B4-BE49-F238E27FC236}">
                <a16:creationId xmlns:a16="http://schemas.microsoft.com/office/drawing/2014/main" id="{BC14423F-7ECC-3141-8CF5-31D9B46177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4" y="811791"/>
            <a:ext cx="4645025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Imagen 7" descr="RIUTA.png">
            <a:extLst>
              <a:ext uri="{FF2B5EF4-FFF2-40B4-BE49-F238E27FC236}">
                <a16:creationId xmlns:a16="http://schemas.microsoft.com/office/drawing/2014/main" id="{3CE1C99E-E475-A04D-84EC-DA2C291EF3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7364" y="605632"/>
            <a:ext cx="20034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uadroTexto 7">
            <a:extLst>
              <a:ext uri="{FF2B5EF4-FFF2-40B4-BE49-F238E27FC236}">
                <a16:creationId xmlns:a16="http://schemas.microsoft.com/office/drawing/2014/main" id="{FE29339C-99EB-5D43-947C-2B67ED00B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028" y="1452564"/>
            <a:ext cx="8780275" cy="1345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894013" indent="-608013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351213" indent="-608013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808413" indent="-608013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4265613" indent="-608013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s-ES_tradnl" altLang="es-CL" sz="1400" b="1" dirty="0">
                <a:solidFill>
                  <a:srgbClr val="7030A0"/>
                </a:solidFill>
                <a:latin typeface="Arial" panose="020B0604020202020204" pitchFamily="34" charset="0"/>
              </a:rPr>
              <a:t>Art. 4.14.12 de la OGUC. Establecimientos Industriales</a:t>
            </a:r>
            <a:endParaRPr lang="es-ES_tradnl" altLang="es-CL" sz="1400" b="1" dirty="0">
              <a:latin typeface="Arial" panose="020B0604020202020204" pitchFamily="34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s-ES_tradnl" altLang="es-CL" sz="1400" dirty="0">
                <a:latin typeface="Arial" panose="020B0604020202020204" pitchFamily="34" charset="0"/>
              </a:rPr>
              <a:t>Se deberá considerar espacios e instalaciones para personas con discapacidad en accesos, rutas accesibles, estacionamientos, circulaciones, vías de evacuación, servicios higiénicos y recintos de atención de público. </a:t>
            </a:r>
            <a:endParaRPr lang="es-ES_tradnl" altLang="es-CL" sz="1400" u="sng" dirty="0">
              <a:latin typeface="Arial" panose="020B0604020202020204" pitchFamily="34" charset="0"/>
            </a:endParaRPr>
          </a:p>
        </p:txBody>
      </p:sp>
      <p:pic>
        <p:nvPicPr>
          <p:cNvPr id="8" name="Imagen 7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5D630B14-846E-4F10-B60B-DF00EF11D40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98"/>
          <a:stretch/>
        </p:blipFill>
        <p:spPr>
          <a:xfrm>
            <a:off x="0" y="24607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Imagen 2">
            <a:extLst>
              <a:ext uri="{FF2B5EF4-FFF2-40B4-BE49-F238E27FC236}">
                <a16:creationId xmlns:a16="http://schemas.microsoft.com/office/drawing/2014/main" id="{A484E2FF-57EA-344E-8BD5-1CF065A3E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" y="60326"/>
            <a:ext cx="12188825" cy="679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Imagen 5" descr="marca.png">
            <a:extLst>
              <a:ext uri="{FF2B5EF4-FFF2-40B4-BE49-F238E27FC236}">
                <a16:creationId xmlns:a16="http://schemas.microsoft.com/office/drawing/2014/main" id="{53FCEA38-AF07-F343-8FF1-C5E76A3E29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5738" y="6221414"/>
            <a:ext cx="38258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Imagen 6" descr="CHILE.png">
            <a:extLst>
              <a:ext uri="{FF2B5EF4-FFF2-40B4-BE49-F238E27FC236}">
                <a16:creationId xmlns:a16="http://schemas.microsoft.com/office/drawing/2014/main" id="{6B08C901-A670-AA43-9F2C-908CBD11A1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4" y="812800"/>
            <a:ext cx="4645025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CuadroTexto 1">
            <a:extLst>
              <a:ext uri="{FF2B5EF4-FFF2-40B4-BE49-F238E27FC236}">
                <a16:creationId xmlns:a16="http://schemas.microsoft.com/office/drawing/2014/main" id="{E5725233-27C8-9049-A990-490493241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301" y="1401764"/>
            <a:ext cx="40830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CL" altLang="es-CL" sz="2800" b="1">
                <a:solidFill>
                  <a:srgbClr val="7030A0"/>
                </a:solidFill>
              </a:rPr>
              <a:t>EXIGENCIAS EN EDIFICIOS </a:t>
            </a:r>
          </a:p>
        </p:txBody>
      </p:sp>
      <p:pic>
        <p:nvPicPr>
          <p:cNvPr id="6" name="Imagen 5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EFC0209D-E82B-4609-8CA7-6FF22E77BE10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84"/>
            <a:ext cx="12192000" cy="685131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3425225-2246-2245-B2D6-7BCE5F569E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474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Imagen 5" descr="marca.png">
            <a:extLst>
              <a:ext uri="{FF2B5EF4-FFF2-40B4-BE49-F238E27FC236}">
                <a16:creationId xmlns:a16="http://schemas.microsoft.com/office/drawing/2014/main" id="{B3685BAB-03B2-6A47-9D9D-39C6C1C6EB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5738" y="6221414"/>
            <a:ext cx="38258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CuadroTexto 9">
            <a:extLst>
              <a:ext uri="{FF2B5EF4-FFF2-40B4-BE49-F238E27FC236}">
                <a16:creationId xmlns:a16="http://schemas.microsoft.com/office/drawing/2014/main" id="{6F854593-181F-6E42-8CE4-2F51D0776E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4714" y="6221413"/>
            <a:ext cx="24495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894013" indent="-608013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351213" indent="-608013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808413" indent="-608013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4265613" indent="-608013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ES_tradnl" altLang="es-CL"/>
          </a:p>
        </p:txBody>
      </p:sp>
      <p:pic>
        <p:nvPicPr>
          <p:cNvPr id="20483" name="Imagen 5" descr="LEY.png">
            <a:extLst>
              <a:ext uri="{FF2B5EF4-FFF2-40B4-BE49-F238E27FC236}">
                <a16:creationId xmlns:a16="http://schemas.microsoft.com/office/drawing/2014/main" id="{500D492A-69A2-564C-BC7D-44E47FC74D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1" y="342900"/>
            <a:ext cx="50038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CuadroTexto 7">
            <a:extLst>
              <a:ext uri="{FF2B5EF4-FFF2-40B4-BE49-F238E27FC236}">
                <a16:creationId xmlns:a16="http://schemas.microsoft.com/office/drawing/2014/main" id="{69946AA2-5DB1-4941-B246-B32A3F8E22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8764" y="2076451"/>
            <a:ext cx="8429625" cy="390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894013" indent="-608013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351213" indent="-608013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808413" indent="-608013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4265613" indent="-608013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lnSpc>
                <a:spcPct val="200000"/>
              </a:lnSpc>
            </a:pPr>
            <a:r>
              <a:rPr lang="es-ES_tradnl" altLang="es-CL" sz="1400" dirty="0">
                <a:solidFill>
                  <a:srgbClr val="404040"/>
                </a:solidFill>
                <a:latin typeface="Arial" panose="020B0604020202020204" pitchFamily="34" charset="0"/>
              </a:rPr>
              <a:t>De acuerdo a lo establecido, las adecuaciones de Accesibilidad </a:t>
            </a:r>
            <a:r>
              <a:rPr lang="es-ES_tradnl" altLang="es-CL" sz="1400" u="sng" dirty="0">
                <a:solidFill>
                  <a:srgbClr val="404040"/>
                </a:solidFill>
                <a:latin typeface="Arial" panose="020B0604020202020204" pitchFamily="34" charset="0"/>
              </a:rPr>
              <a:t>deberán efectuarse en un plazo máximo </a:t>
            </a:r>
            <a:r>
              <a:rPr lang="es-ES_tradnl" altLang="es-CL" sz="1400" dirty="0">
                <a:solidFill>
                  <a:srgbClr val="404040"/>
                </a:solidFill>
                <a:latin typeface="Arial" panose="020B0604020202020204" pitchFamily="34" charset="0"/>
              </a:rPr>
              <a:t>de </a:t>
            </a:r>
            <a:r>
              <a:rPr lang="es-ES_tradnl" altLang="es-CL" sz="1400" b="1" dirty="0">
                <a:solidFill>
                  <a:srgbClr val="7030A0"/>
                </a:solidFill>
                <a:latin typeface="Arial" panose="020B0604020202020204" pitchFamily="34" charset="0"/>
              </a:rPr>
              <a:t>3 años </a:t>
            </a:r>
            <a:r>
              <a:rPr lang="es-ES_tradnl" altLang="es-CL" sz="1400" dirty="0">
                <a:solidFill>
                  <a:srgbClr val="404040"/>
                </a:solidFill>
                <a:latin typeface="Arial" panose="020B0604020202020204" pitchFamily="34" charset="0"/>
              </a:rPr>
              <a:t>contados desde su publicación en el Diario Oficial. Considerando que se publicó el 4 de Marzo de 2016, el </a:t>
            </a:r>
            <a:r>
              <a:rPr lang="es-ES_tradnl" altLang="es-CL" sz="1400" b="1" dirty="0">
                <a:solidFill>
                  <a:srgbClr val="7030A0"/>
                </a:solidFill>
                <a:latin typeface="Arial" panose="020B0604020202020204" pitchFamily="34" charset="0"/>
              </a:rPr>
              <a:t>PLAZO VENCE EL 4 DE MARZO DE 2019. </a:t>
            </a:r>
          </a:p>
          <a:p>
            <a:pPr algn="just" eaLnBrk="1" hangingPunct="1">
              <a:lnSpc>
                <a:spcPct val="200000"/>
              </a:lnSpc>
            </a:pPr>
            <a:endParaRPr lang="es-ES_tradnl" altLang="es-CL" sz="1400" dirty="0">
              <a:solidFill>
                <a:srgbClr val="404040"/>
              </a:solidFill>
              <a:latin typeface="Arial" panose="020B0604020202020204" pitchFamily="34" charset="0"/>
            </a:endParaRPr>
          </a:p>
          <a:p>
            <a:pPr algn="just" eaLnBrk="1" hangingPunct="1">
              <a:lnSpc>
                <a:spcPct val="200000"/>
              </a:lnSpc>
            </a:pPr>
            <a:r>
              <a:rPr lang="es-ES_tradnl" altLang="es-CL" sz="1400" b="1" dirty="0">
                <a:solidFill>
                  <a:srgbClr val="7030A0"/>
                </a:solidFill>
                <a:latin typeface="Arial" panose="020B0604020202020204" pitchFamily="34" charset="0"/>
              </a:rPr>
              <a:t>¿CUÁLES SON LAS EXIGENCIAS DE ACCESIBILIDAD UNIVERSAL?</a:t>
            </a:r>
          </a:p>
          <a:p>
            <a:pPr algn="just" eaLnBrk="1" hangingPunct="1">
              <a:lnSpc>
                <a:spcPct val="200000"/>
              </a:lnSpc>
            </a:pPr>
            <a:r>
              <a:rPr lang="es-ES_tradnl" altLang="es-CL" sz="1400" b="1" dirty="0">
                <a:solidFill>
                  <a:srgbClr val="404040"/>
                </a:solidFill>
                <a:latin typeface="Arial" panose="020B0604020202020204" pitchFamily="34" charset="0"/>
              </a:rPr>
              <a:t>Se deberán efectuar las adecuaciones de accesibilidad que les permitan  ser accesibles y utilizables en forma autovalente y sin dificultad por personas con discapacidad, especialmente por aquellas con movilidad reducida. Edificios Nuevos y Existentes que presta un servicio a la comunidad , sin importar su carga de ocupación , art 4.1.7 de la </a:t>
            </a:r>
            <a:r>
              <a:rPr lang="es-ES_tradnl" altLang="es-CL" sz="1400" b="1" dirty="0" err="1">
                <a:solidFill>
                  <a:srgbClr val="404040"/>
                </a:solidFill>
                <a:latin typeface="Arial" panose="020B0604020202020204" pitchFamily="34" charset="0"/>
              </a:rPr>
              <a:t>oguc</a:t>
            </a:r>
            <a:r>
              <a:rPr lang="es-ES_tradnl" altLang="es-CL" sz="1400" b="1" dirty="0">
                <a:solidFill>
                  <a:srgbClr val="404040"/>
                </a:solidFill>
                <a:latin typeface="Arial" panose="020B0604020202020204" pitchFamily="34" charset="0"/>
              </a:rPr>
              <a:t>.</a:t>
            </a:r>
            <a:endParaRPr lang="es-ES" altLang="es-CL" sz="1400" b="1" dirty="0">
              <a:solidFill>
                <a:srgbClr val="00E5E5"/>
              </a:solidFill>
              <a:latin typeface="Arial" panose="020B0604020202020204" pitchFamily="34" charset="0"/>
            </a:endParaRPr>
          </a:p>
        </p:txBody>
      </p:sp>
      <p:pic>
        <p:nvPicPr>
          <p:cNvPr id="6" name="Imagen 5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CF23728C-0533-48E0-A279-899F3911F51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84"/>
            <a:ext cx="12192000" cy="685131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Imagen 5" descr="marca.png">
            <a:extLst>
              <a:ext uri="{FF2B5EF4-FFF2-40B4-BE49-F238E27FC236}">
                <a16:creationId xmlns:a16="http://schemas.microsoft.com/office/drawing/2014/main" id="{85B7004B-CC63-9C4A-BB46-B4F151580A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5738" y="6221414"/>
            <a:ext cx="38258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CuadroTexto 7">
            <a:extLst>
              <a:ext uri="{FF2B5EF4-FFF2-40B4-BE49-F238E27FC236}">
                <a16:creationId xmlns:a16="http://schemas.microsoft.com/office/drawing/2014/main" id="{C51E0D45-C85A-CE45-BF4F-379D97F812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6714" y="1576388"/>
            <a:ext cx="8270875" cy="485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894013" indent="-608013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351213" indent="-608013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808413" indent="-608013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4265613" indent="-608013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s-ES_tradnl" altLang="es-CL" sz="1300" b="1">
                <a:solidFill>
                  <a:srgbClr val="404040"/>
                </a:solidFill>
                <a:latin typeface="Arial" panose="020B0604020202020204" pitchFamily="34" charset="0"/>
              </a:rPr>
              <a:t>Ruta Accesible Artículo 1.1.2 de la OGUC</a:t>
            </a:r>
            <a:r>
              <a:rPr lang="es-ES_tradnl" altLang="es-CL" sz="1300">
                <a:solidFill>
                  <a:srgbClr val="404040"/>
                </a:solidFill>
                <a:latin typeface="Arial" panose="020B0604020202020204" pitchFamily="34" charset="0"/>
              </a:rPr>
              <a:t>, se aclara la correcta interpretación que debe atribuirse a  </a:t>
            </a:r>
            <a:r>
              <a:rPr lang="es-ES_tradnl" altLang="es-CL" sz="1300" b="1">
                <a:solidFill>
                  <a:srgbClr val="7030A0"/>
                </a:solidFill>
                <a:latin typeface="Arial" panose="020B0604020202020204" pitchFamily="34" charset="0"/>
              </a:rPr>
              <a:t>“Antideslizante en seco y en mojado” </a:t>
            </a:r>
            <a:r>
              <a:rPr lang="es-ES_tradnl" altLang="es-CL" sz="1300" b="1">
                <a:solidFill>
                  <a:srgbClr val="404040"/>
                </a:solidFill>
                <a:latin typeface="Arial" panose="020B0604020202020204" pitchFamily="34" charset="0"/>
              </a:rPr>
              <a:t>considerando que no existe ninguna norma Chilena </a:t>
            </a:r>
            <a:r>
              <a:rPr lang="es-ES_tradnl" altLang="es-CL" sz="1300">
                <a:solidFill>
                  <a:srgbClr val="404040"/>
                </a:solidFill>
                <a:latin typeface="Arial" panose="020B0604020202020204" pitchFamily="34" charset="0"/>
              </a:rPr>
              <a:t>u </a:t>
            </a:r>
            <a:r>
              <a:rPr lang="es-ES_tradnl" altLang="es-CL" sz="1300" b="1">
                <a:solidFill>
                  <a:srgbClr val="404040"/>
                </a:solidFill>
                <a:latin typeface="Arial" panose="020B0604020202020204" pitchFamily="34" charset="0"/>
              </a:rPr>
              <a:t>otra disposición reglamentaria que defina las características técnicas para este tipo de pavimentos</a:t>
            </a:r>
            <a:r>
              <a:rPr lang="es-ES_tradnl" altLang="es-CL" sz="1300">
                <a:solidFill>
                  <a:srgbClr val="404040"/>
                </a:solidFill>
                <a:latin typeface="Arial" panose="020B0604020202020204" pitchFamily="34" charset="0"/>
              </a:rPr>
              <a:t>. </a:t>
            </a:r>
          </a:p>
          <a:p>
            <a:pPr algn="just" eaLnBrk="1" hangingPunct="1">
              <a:lnSpc>
                <a:spcPct val="150000"/>
              </a:lnSpc>
            </a:pPr>
            <a:r>
              <a:rPr lang="es-ES_tradnl" altLang="es-CL" sz="1300">
                <a:solidFill>
                  <a:srgbClr val="404040"/>
                </a:solidFill>
                <a:latin typeface="Arial" panose="020B0604020202020204" pitchFamily="34" charset="0"/>
              </a:rPr>
              <a:t>La locución corresponde a una característica, o a un atributo, de la terminación de la superficie de un pavimento que forma parte de la Ruta Accesible.</a:t>
            </a:r>
            <a:br>
              <a:rPr lang="es-ES_tradnl" altLang="es-CL" sz="1300">
                <a:solidFill>
                  <a:srgbClr val="404040"/>
                </a:solidFill>
                <a:latin typeface="Arial" panose="020B0604020202020204" pitchFamily="34" charset="0"/>
              </a:rPr>
            </a:br>
            <a:endParaRPr lang="es-ES_tradnl" altLang="es-CL" sz="1300">
              <a:solidFill>
                <a:srgbClr val="404040"/>
              </a:solidFill>
              <a:latin typeface="Arial" panose="020B0604020202020204" pitchFamily="34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s-ES_tradnl" altLang="es-CL" sz="1300" b="1" i="1">
                <a:solidFill>
                  <a:srgbClr val="7030A0"/>
                </a:solidFill>
                <a:latin typeface="Arial" panose="020B0604020202020204" pitchFamily="34" charset="0"/>
              </a:rPr>
              <a:t>Esta terminación no debe permitir el deslizamiento o pérdida de equilibrio </a:t>
            </a:r>
            <a:r>
              <a:rPr lang="es-ES_tradnl" altLang="es-CL" sz="1300" b="1">
                <a:solidFill>
                  <a:srgbClr val="7030A0"/>
                </a:solidFill>
                <a:latin typeface="Arial" panose="020B0604020202020204" pitchFamily="34" charset="0"/>
              </a:rPr>
              <a:t>involuntario de una persona</a:t>
            </a:r>
            <a:r>
              <a:rPr lang="es-ES_tradnl" altLang="es-CL" sz="1300">
                <a:solidFill>
                  <a:srgbClr val="404040"/>
                </a:solidFill>
                <a:latin typeface="Arial" panose="020B0604020202020204" pitchFamily="34" charset="0"/>
              </a:rPr>
              <a:t>, </a:t>
            </a:r>
            <a:r>
              <a:rPr lang="es-ES_tradnl" altLang="es-CL" sz="1300" b="1">
                <a:solidFill>
                  <a:srgbClr val="7030A0"/>
                </a:solidFill>
                <a:latin typeface="Arial" panose="020B0604020202020204" pitchFamily="34" charset="0"/>
              </a:rPr>
              <a:t>sin perjuicio de que esté o no en contacto con agua.</a:t>
            </a:r>
            <a:r>
              <a:rPr lang="es-ES_tradnl" altLang="es-CL" sz="1300">
                <a:solidFill>
                  <a:srgbClr val="404040"/>
                </a:solidFill>
                <a:latin typeface="Arial" panose="020B0604020202020204" pitchFamily="34" charset="0"/>
              </a:rPr>
              <a:t> Esta determinación </a:t>
            </a:r>
            <a:r>
              <a:rPr lang="es-ES_tradnl" altLang="es-CL" sz="1300" b="1">
                <a:solidFill>
                  <a:srgbClr val="404040"/>
                </a:solidFill>
                <a:latin typeface="Arial" panose="020B0604020202020204" pitchFamily="34" charset="0"/>
              </a:rPr>
              <a:t>puede corresponder a una superficie con una textura rugosa, dada por algún tipo de terminación en particular como sería el caso de pequeñas estrías, asperezas u otra especificación determinada para el fin consultado.  </a:t>
            </a:r>
            <a:br>
              <a:rPr lang="es-ES_tradnl" altLang="es-CL" sz="1300" b="1">
                <a:solidFill>
                  <a:srgbClr val="404040"/>
                </a:solidFill>
                <a:latin typeface="Arial" panose="020B0604020202020204" pitchFamily="34" charset="0"/>
              </a:rPr>
            </a:br>
            <a:endParaRPr lang="es-ES_tradnl" altLang="es-CL" sz="1300" b="1">
              <a:solidFill>
                <a:srgbClr val="404040"/>
              </a:solidFill>
              <a:latin typeface="Arial" panose="020B0604020202020204" pitchFamily="34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s-ES_tradnl" altLang="es-CL" sz="1300" b="1">
                <a:solidFill>
                  <a:srgbClr val="404040"/>
                </a:solidFill>
                <a:latin typeface="Arial" panose="020B0604020202020204" pitchFamily="34" charset="0"/>
              </a:rPr>
              <a:t>Respecto de esta característica o atributo</a:t>
            </a:r>
            <a:r>
              <a:rPr lang="es-ES_tradnl" altLang="es-CL" sz="1300">
                <a:solidFill>
                  <a:srgbClr val="404040"/>
                </a:solidFill>
                <a:latin typeface="Arial" panose="020B0604020202020204" pitchFamily="34" charset="0"/>
              </a:rPr>
              <a:t>, </a:t>
            </a:r>
            <a:r>
              <a:rPr lang="es-ES_tradnl" altLang="es-CL" sz="1300" b="1" i="1">
                <a:solidFill>
                  <a:srgbClr val="7030A0"/>
                </a:solidFill>
                <a:latin typeface="Arial" panose="020B0604020202020204" pitchFamily="34" charset="0"/>
              </a:rPr>
              <a:t>cabe hacer presente que es el arquitecto, en las respectivas especificaciones técnicas</a:t>
            </a:r>
            <a:r>
              <a:rPr lang="es-ES_tradnl" altLang="es-CL" sz="1300" i="1">
                <a:solidFill>
                  <a:srgbClr val="404040"/>
                </a:solidFill>
                <a:latin typeface="Arial" panose="020B0604020202020204" pitchFamily="34" charset="0"/>
              </a:rPr>
              <a:t> </a:t>
            </a:r>
            <a:r>
              <a:rPr lang="es-ES_tradnl" altLang="es-CL" sz="1300" b="1">
                <a:solidFill>
                  <a:srgbClr val="7030A0"/>
                </a:solidFill>
                <a:latin typeface="Arial" panose="020B0604020202020204" pitchFamily="34" charset="0"/>
              </a:rPr>
              <a:t>de los pavimentos de la ruta accesible, quien debe determinar cuáles materiales y/o soluciones constructivas especificará,</a:t>
            </a:r>
            <a:r>
              <a:rPr lang="es-ES_tradnl" altLang="es-CL" sz="1300">
                <a:solidFill>
                  <a:srgbClr val="404040"/>
                </a:solidFill>
                <a:latin typeface="Arial" panose="020B0604020202020204" pitchFamily="34" charset="0"/>
              </a:rPr>
              <a:t> usando para ello la información que los proveedores de pavimentos señalan de los mismos. Y en la que se describa si poseen o no, dicha característica o atributo. </a:t>
            </a:r>
          </a:p>
        </p:txBody>
      </p:sp>
      <p:pic>
        <p:nvPicPr>
          <p:cNvPr id="24579" name="Imagen 6" descr="CHILE.png">
            <a:extLst>
              <a:ext uri="{FF2B5EF4-FFF2-40B4-BE49-F238E27FC236}">
                <a16:creationId xmlns:a16="http://schemas.microsoft.com/office/drawing/2014/main" id="{1D970ED3-29C7-004C-89A6-44F0F5869A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4" y="812800"/>
            <a:ext cx="4645025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CuadroTexto 9">
            <a:extLst>
              <a:ext uri="{FF2B5EF4-FFF2-40B4-BE49-F238E27FC236}">
                <a16:creationId xmlns:a16="http://schemas.microsoft.com/office/drawing/2014/main" id="{8B6F580A-8F7E-B943-9985-5EF9FBF3A9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4714" y="6221413"/>
            <a:ext cx="24495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894013" indent="-608013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351213" indent="-608013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808413" indent="-608013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4265613" indent="-608013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ES_tradnl" altLang="es-CL"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5F7DC557-8CC0-644F-B138-DA15B6CAA93D}"/>
              </a:ext>
            </a:extLst>
          </p:cNvPr>
          <p:cNvCxnSpPr/>
          <p:nvPr/>
        </p:nvCxnSpPr>
        <p:spPr>
          <a:xfrm rot="5400000">
            <a:off x="-2024856" y="3974307"/>
            <a:ext cx="4670425" cy="1588"/>
          </a:xfrm>
          <a:prstGeom prst="line">
            <a:avLst/>
          </a:prstGeom>
          <a:ln w="635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582" name="CuadroTexto 1">
            <a:extLst>
              <a:ext uri="{FF2B5EF4-FFF2-40B4-BE49-F238E27FC236}">
                <a16:creationId xmlns:a16="http://schemas.microsoft.com/office/drawing/2014/main" id="{F975C120-16E1-BA47-96EC-FCDCA7A801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1" y="5575300"/>
            <a:ext cx="1941512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894013" indent="-608013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351213" indent="-608013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808413" indent="-608013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4265613" indent="-608013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s-ES_tradnl" altLang="es-CL" sz="1300" b="1">
                <a:solidFill>
                  <a:srgbClr val="7030A0"/>
                </a:solidFill>
                <a:latin typeface="Arial" panose="020B0604020202020204" pitchFamily="34" charset="0"/>
              </a:rPr>
              <a:t>MATERIALIDAD DE</a:t>
            </a:r>
            <a:br>
              <a:rPr lang="es-ES_tradnl" altLang="es-CL" sz="1300" b="1">
                <a:solidFill>
                  <a:srgbClr val="7030A0"/>
                </a:solidFill>
                <a:latin typeface="Arial" panose="020B0604020202020204" pitchFamily="34" charset="0"/>
              </a:rPr>
            </a:br>
            <a:endParaRPr lang="es-ES_tradnl" altLang="es-CL" sz="1300" b="1">
              <a:solidFill>
                <a:srgbClr val="7030A0"/>
              </a:solidFill>
              <a:latin typeface="Arial" panose="020B0604020202020204" pitchFamily="34" charset="0"/>
            </a:endParaRPr>
          </a:p>
          <a:p>
            <a:r>
              <a:rPr lang="es-ES_tradnl" altLang="es-CL" sz="1300" b="1">
                <a:solidFill>
                  <a:srgbClr val="7030A0"/>
                </a:solidFill>
                <a:latin typeface="Arial" panose="020B0604020202020204" pitchFamily="34" charset="0"/>
              </a:rPr>
              <a:t>LA RUTA ACCESIBLE </a:t>
            </a:r>
          </a:p>
        </p:txBody>
      </p:sp>
      <p:pic>
        <p:nvPicPr>
          <p:cNvPr id="24583" name="Imagen 8" descr="RIUTA.png">
            <a:extLst>
              <a:ext uri="{FF2B5EF4-FFF2-40B4-BE49-F238E27FC236}">
                <a16:creationId xmlns:a16="http://schemas.microsoft.com/office/drawing/2014/main" id="{3482ADAB-59C5-A24F-B567-230C5EB241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0989" y="350838"/>
            <a:ext cx="2117725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408E28B9-7123-41F4-857E-DE3EE4301E84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84"/>
            <a:ext cx="12192000" cy="685131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Imagen 3">
            <a:extLst>
              <a:ext uri="{FF2B5EF4-FFF2-40B4-BE49-F238E27FC236}">
                <a16:creationId xmlns:a16="http://schemas.microsoft.com/office/drawing/2014/main" id="{565BA106-06CC-AD43-A818-E41A24086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77" y="-12700"/>
            <a:ext cx="8448675" cy="623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2" name="Imagen 5" descr="marca.png">
            <a:extLst>
              <a:ext uri="{FF2B5EF4-FFF2-40B4-BE49-F238E27FC236}">
                <a16:creationId xmlns:a16="http://schemas.microsoft.com/office/drawing/2014/main" id="{9C8C3180-324D-9540-8704-59D2A3D02B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5738" y="6221414"/>
            <a:ext cx="38258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CuadroTexto 9">
            <a:extLst>
              <a:ext uri="{FF2B5EF4-FFF2-40B4-BE49-F238E27FC236}">
                <a16:creationId xmlns:a16="http://schemas.microsoft.com/office/drawing/2014/main" id="{C35799A5-108E-2C43-8857-2DAF014DCB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4714" y="6221413"/>
            <a:ext cx="24495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894013" indent="-608013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351213" indent="-608013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808413" indent="-608013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4265613" indent="-608013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ES_tradnl" altLang="es-CL"/>
          </a:p>
        </p:txBody>
      </p:sp>
      <p:sp>
        <p:nvSpPr>
          <p:cNvPr id="25604" name="CuadroTexto 4">
            <a:extLst>
              <a:ext uri="{FF2B5EF4-FFF2-40B4-BE49-F238E27FC236}">
                <a16:creationId xmlns:a16="http://schemas.microsoft.com/office/drawing/2014/main" id="{F588F2D2-FCE7-DA4E-9D85-7F5E060473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2502" y="6321426"/>
            <a:ext cx="7464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894013" indent="-608013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351213" indent="-608013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808413" indent="-608013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4265613" indent="-608013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s-CL" altLang="es-CL" sz="1200" b="1"/>
              <a:t>FUENTE: </a:t>
            </a:r>
            <a:r>
              <a:rPr lang="es-CL" altLang="es-CL" sz="1200"/>
              <a:t>ORDENANZA GENERAL DE URBANISMO Y CONSTRUCCIONES MODIFICACION EN  MATERIA DE ACCESIBILIDAD UNIVERSAL  </a:t>
            </a:r>
            <a:r>
              <a:rPr lang="es-CL" altLang="es-CL" sz="1200" i="1"/>
              <a:t>NUEVAS NORMAS PARA CIUDADES ACCESIBLES (2016).</a:t>
            </a:r>
            <a:endParaRPr lang="es-CL" altLang="es-CL"/>
          </a:p>
        </p:txBody>
      </p:sp>
      <p:pic>
        <p:nvPicPr>
          <p:cNvPr id="6" name="Imagen 5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8ACB7A4E-3063-4282-8567-1DE0DFF7367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336"/>
            <a:ext cx="12192000" cy="687233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CuadroTexto 1">
            <a:extLst>
              <a:ext uri="{FF2B5EF4-FFF2-40B4-BE49-F238E27FC236}">
                <a16:creationId xmlns:a16="http://schemas.microsoft.com/office/drawing/2014/main" id="{15A0C850-A84C-5146-BB1D-34F444A89A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213" y="995364"/>
            <a:ext cx="10312400" cy="513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CL" altLang="es-CL" dirty="0"/>
              <a:t>                                        </a:t>
            </a:r>
            <a:r>
              <a:rPr lang="es-CL" altLang="es-CL" b="1" dirty="0">
                <a:solidFill>
                  <a:srgbClr val="7030A0"/>
                </a:solidFill>
              </a:rPr>
              <a:t>LEY </a:t>
            </a:r>
            <a:r>
              <a:rPr lang="es-CL" altLang="es-CL" b="1" dirty="0" err="1">
                <a:solidFill>
                  <a:srgbClr val="7030A0"/>
                </a:solidFill>
              </a:rPr>
              <a:t>Nº</a:t>
            </a:r>
            <a:r>
              <a:rPr lang="es-CL" altLang="es-CL" b="1" dirty="0">
                <a:solidFill>
                  <a:srgbClr val="7030A0"/>
                </a:solidFill>
              </a:rPr>
              <a:t> 20.422: ¿SANCIONES?</a:t>
            </a:r>
          </a:p>
          <a:p>
            <a:br>
              <a:rPr lang="es-CL" altLang="es-CL" dirty="0"/>
            </a:br>
            <a:endParaRPr lang="es-CL" altLang="es-CL" dirty="0"/>
          </a:p>
          <a:p>
            <a:endParaRPr lang="es-CL" altLang="es-CL" dirty="0"/>
          </a:p>
          <a:p>
            <a:r>
              <a:rPr lang="es-CL" altLang="es-CL" sz="1700" b="1" dirty="0">
                <a:solidFill>
                  <a:srgbClr val="7030A0"/>
                </a:solidFill>
              </a:rPr>
              <a:t>ARTÍCULO 57</a:t>
            </a:r>
          </a:p>
          <a:p>
            <a:pPr algn="just"/>
            <a:r>
              <a:rPr lang="es-CL" altLang="es-CL" sz="1600" dirty="0"/>
              <a:t>Sin perjuicio de las normas administrativas y penales, </a:t>
            </a:r>
            <a:r>
              <a:rPr lang="es-CL" altLang="es-CL" sz="1600" b="1" dirty="0"/>
              <a:t>toda persona que por causa de una acción u omisión arbitraria o ilegal sufra una amenaza, perturbación o privación en el ejercicio de los derechos consagrados en esta ley, podrá concurrir</a:t>
            </a:r>
            <a:r>
              <a:rPr lang="es-CL" altLang="es-CL" sz="1600" dirty="0"/>
              <a:t>, por sí o por cualquiera a su nombre, </a:t>
            </a:r>
            <a:r>
              <a:rPr lang="es-CL" altLang="es-CL" sz="1600" dirty="0">
                <a:solidFill>
                  <a:srgbClr val="7030A0"/>
                </a:solidFill>
              </a:rPr>
              <a:t>ante el JUEZ DE POLICÍA LOCAL competente de su domicilio para que adopte las providencias necesarias para asegurar y restablecer el derecho afectado</a:t>
            </a:r>
            <a:r>
              <a:rPr lang="es-CL" altLang="es-CL" sz="1600" b="1" dirty="0"/>
              <a:t>.</a:t>
            </a:r>
            <a:br>
              <a:rPr lang="es-CL" altLang="es-CL" sz="1500" dirty="0"/>
            </a:br>
            <a:endParaRPr lang="es-CL" altLang="es-CL" sz="1500" dirty="0"/>
          </a:p>
          <a:p>
            <a:r>
              <a:rPr lang="es-CL" altLang="es-CL" b="1" dirty="0">
                <a:solidFill>
                  <a:srgbClr val="7030A0"/>
                </a:solidFill>
              </a:rPr>
              <a:t>ARTÍCULO 58 </a:t>
            </a:r>
          </a:p>
          <a:p>
            <a:pPr algn="just"/>
            <a:r>
              <a:rPr lang="es-CL" altLang="es-CL" sz="1600" dirty="0"/>
              <a:t>El que fuere sancionado como autor de un acto u omisión arbitrario o ilegal, en los términos previstos en el artículo 57 de esta ley, </a:t>
            </a:r>
            <a:r>
              <a:rPr lang="es-CL" altLang="es-CL" sz="1600" b="1" dirty="0"/>
              <a:t>pagará una multa de 10 a 120 unidades tributarias mensuales.</a:t>
            </a:r>
          </a:p>
          <a:p>
            <a:pPr algn="just"/>
            <a:r>
              <a:rPr lang="es-CL" altLang="es-CL" sz="1600" dirty="0"/>
              <a:t>Esta suma ingresará a las arcas del respectivo municipio, para que su destinación exclusiva a programas y acciones en beneficio de las personas con discapacidad de la comuna. La multa se duplicará en caso de reincidencia. </a:t>
            </a:r>
            <a:br>
              <a:rPr lang="es-CL" altLang="es-CL" sz="1600" dirty="0"/>
            </a:br>
            <a:endParaRPr lang="es-CL" altLang="es-CL" sz="1600" dirty="0"/>
          </a:p>
          <a:p>
            <a:pPr algn="just"/>
            <a:r>
              <a:rPr lang="es-CL" altLang="es-CL" sz="1600" b="1" dirty="0"/>
              <a:t>Para el caso de que el denunciado o demandado no adopte las medidas ordenadas por el Juzgado de Policía Local correspondiente o bien insista en el incumplimiento de la normativa, además de la sanción </a:t>
            </a:r>
            <a:r>
              <a:rPr lang="es-CL" altLang="es-CL" sz="1600" b="1" dirty="0" err="1"/>
              <a:t>pecunaria</a:t>
            </a:r>
            <a:r>
              <a:rPr lang="es-CL" altLang="es-CL" sz="1600" b="1" dirty="0"/>
              <a:t> el juez podrá decretar la medida de clausura del establecimiento de que se trate. </a:t>
            </a:r>
            <a:r>
              <a:rPr lang="es-CL" altLang="es-CL" sz="1600" dirty="0"/>
              <a:t> </a:t>
            </a:r>
          </a:p>
          <a:p>
            <a:endParaRPr lang="es-CL" altLang="es-CL" sz="1400" dirty="0"/>
          </a:p>
        </p:txBody>
      </p:sp>
      <p:pic>
        <p:nvPicPr>
          <p:cNvPr id="23554" name="Imagen 5" descr="marca.png">
            <a:extLst>
              <a:ext uri="{FF2B5EF4-FFF2-40B4-BE49-F238E27FC236}">
                <a16:creationId xmlns:a16="http://schemas.microsoft.com/office/drawing/2014/main" id="{9B5F84A1-20B0-D44F-B4E8-CCD07F2781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5738" y="6221414"/>
            <a:ext cx="38258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Imagen 6" descr="CHILE.png">
            <a:extLst>
              <a:ext uri="{FF2B5EF4-FFF2-40B4-BE49-F238E27FC236}">
                <a16:creationId xmlns:a16="http://schemas.microsoft.com/office/drawing/2014/main" id="{DD097213-E6C0-0141-BDF9-819D38FA76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4" y="587375"/>
            <a:ext cx="4645025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CuadroTexto 11">
            <a:extLst>
              <a:ext uri="{FF2B5EF4-FFF2-40B4-BE49-F238E27FC236}">
                <a16:creationId xmlns:a16="http://schemas.microsoft.com/office/drawing/2014/main" id="{B0B253E8-6FA1-FE4A-BBD0-72C258346F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2401" y="6203950"/>
            <a:ext cx="62912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894013" indent="-608013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351213" indent="-608013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808413" indent="-608013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4265613" indent="-608013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s-CL" altLang="es-CL" sz="1100" b="1"/>
              <a:t>FUENTE: </a:t>
            </a:r>
            <a:r>
              <a:rPr lang="es-CL" altLang="es-CL" sz="1100"/>
              <a:t>ORDENANZA GENERAL DE URBANISMO Y CONSTRUCCIONES MODIFICACION EN  MATERIA</a:t>
            </a:r>
          </a:p>
          <a:p>
            <a:r>
              <a:rPr lang="es-CL" altLang="es-CL" sz="1100"/>
              <a:t>DE ACCESIBILIDAD  UNIVERSAL  </a:t>
            </a:r>
            <a:r>
              <a:rPr lang="es-CL" altLang="es-CL" sz="1100" i="1"/>
              <a:t>NUEVAS NORMAS PARA CIUDADES ACCESIBLES (2016).</a:t>
            </a:r>
            <a:endParaRPr lang="es-CL" altLang="es-CL" sz="2000"/>
          </a:p>
        </p:txBody>
      </p:sp>
      <p:pic>
        <p:nvPicPr>
          <p:cNvPr id="23557" name="Imagen 8" descr="DENUNCIA.png">
            <a:extLst>
              <a:ext uri="{FF2B5EF4-FFF2-40B4-BE49-F238E27FC236}">
                <a16:creationId xmlns:a16="http://schemas.microsoft.com/office/drawing/2014/main" id="{0FAA8C97-0747-DD4D-BA69-6F27F66058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3" y="1571059"/>
            <a:ext cx="24574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CuadroTexto 7">
            <a:extLst>
              <a:ext uri="{FF2B5EF4-FFF2-40B4-BE49-F238E27FC236}">
                <a16:creationId xmlns:a16="http://schemas.microsoft.com/office/drawing/2014/main" id="{41D6A8A4-4458-3342-9179-A63BC6EC68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213" y="7534275"/>
            <a:ext cx="24574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894013" indent="-608013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351213" indent="-608013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808413" indent="-608013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4265613" indent="-608013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s-ES_tradnl" altLang="es-CL" sz="1000" b="1">
                <a:solidFill>
                  <a:srgbClr val="404040"/>
                </a:solidFill>
                <a:latin typeface="Arial" panose="020B0604020202020204" pitchFamily="34" charset="0"/>
              </a:rPr>
              <a:t>NUEVAS NORMAS PARA</a:t>
            </a:r>
          </a:p>
          <a:p>
            <a:pPr algn="just" eaLnBrk="1" hangingPunct="1">
              <a:lnSpc>
                <a:spcPct val="150000"/>
              </a:lnSpc>
            </a:pPr>
            <a:r>
              <a:rPr lang="es-ES_tradnl" altLang="es-CL" sz="1000" b="1">
                <a:solidFill>
                  <a:srgbClr val="404040"/>
                </a:solidFill>
                <a:latin typeface="Arial" panose="020B0604020202020204" pitchFamily="34" charset="0"/>
              </a:rPr>
              <a:t>CIUDADES ACCESIBLES</a:t>
            </a:r>
            <a:endParaRPr lang="es-ES" altLang="es-CL" sz="1000" b="1">
              <a:solidFill>
                <a:srgbClr val="660066"/>
              </a:solidFill>
              <a:latin typeface="Arial" panose="020B0604020202020204" pitchFamily="34" charset="0"/>
            </a:endParaRPr>
          </a:p>
        </p:txBody>
      </p:sp>
      <p:pic>
        <p:nvPicPr>
          <p:cNvPr id="8" name="Imagen 7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996FBEFE-5FF1-4A0E-A0E3-C299B58C4999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6562"/>
            <a:ext cx="12192001" cy="6874562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0EC65C4-7E70-4B4B-8C63-2FE570C7B724}"/>
              </a:ext>
            </a:extLst>
          </p:cNvPr>
          <p:cNvSpPr txBox="1"/>
          <p:nvPr/>
        </p:nvSpPr>
        <p:spPr>
          <a:xfrm>
            <a:off x="5734078" y="319089"/>
            <a:ext cx="6180082" cy="6971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s-CL" sz="1400" b="1" u="sng" dirty="0">
                <a:solidFill>
                  <a:srgbClr val="16ECF7"/>
                </a:solidFill>
                <a:latin typeface="Arial Rounded MT Bold" panose="020F0704030504030204" pitchFamily="34" charset="0"/>
              </a:rPr>
              <a:t>NORMATIVA VIGENTE</a:t>
            </a:r>
          </a:p>
          <a:p>
            <a:pPr algn="r">
              <a:lnSpc>
                <a:spcPct val="150000"/>
              </a:lnSpc>
            </a:pPr>
            <a:r>
              <a:rPr lang="es-CL" sz="1400" b="1" dirty="0">
                <a:solidFill>
                  <a:srgbClr val="4711AE"/>
                </a:solidFill>
                <a:latin typeface="Arial Rounded MT Bold" panose="020F0704030504030204" pitchFamily="34" charset="0"/>
              </a:rPr>
              <a:t>MULTAS / CLAUSURA DEL ESTABLECIMIENTO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rgbClr val="162EAE">
                <a:alpha val="90000"/>
              </a:srgbClr>
            </a:gs>
            <a:gs pos="100000">
              <a:srgbClr val="4711AE">
                <a:alpha val="84706"/>
              </a:srgbClr>
            </a:gs>
          </a:gsLst>
          <a:lin ang="3600000" scaled="0"/>
        </a:gradFill>
        <a:ln>
          <a:noFill/>
        </a:ln>
      </a:spPr>
      <a:bodyPr rtlCol="0" anchor="ctr"/>
      <a:lstStyle>
        <a:defPPr algn="ctr" rtl="0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3261</TotalTime>
  <Words>1146</Words>
  <Application>Microsoft Office PowerPoint</Application>
  <PresentationFormat>Panorámica</PresentationFormat>
  <Paragraphs>75</Paragraphs>
  <Slides>17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4" baseType="lpstr">
      <vt:lpstr>Arial</vt:lpstr>
      <vt:lpstr>Arial Rounded MT Bold</vt:lpstr>
      <vt:lpstr>Calibri</vt:lpstr>
      <vt:lpstr>Calibri Light</vt:lpstr>
      <vt:lpstr>Franklin Gothic Medium Cond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Víctor Soto Lagos</dc:creator>
  <cp:lastModifiedBy>Axel Arriagada</cp:lastModifiedBy>
  <cp:revision>254</cp:revision>
  <dcterms:created xsi:type="dcterms:W3CDTF">2020-05-19T16:03:08Z</dcterms:created>
  <dcterms:modified xsi:type="dcterms:W3CDTF">2023-01-14T00:43:25Z</dcterms:modified>
</cp:coreProperties>
</file>